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57" r:id="rId3"/>
    <p:sldId id="258" r:id="rId4"/>
    <p:sldId id="259" r:id="rId5"/>
    <p:sldId id="260" r:id="rId6"/>
    <p:sldId id="261" r:id="rId7"/>
    <p:sldId id="262" r:id="rId8"/>
    <p:sldId id="263" r:id="rId9"/>
    <p:sldId id="264"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5126" autoAdjust="0"/>
  </p:normalViewPr>
  <p:slideViewPr>
    <p:cSldViewPr snapToGrid="0">
      <p:cViewPr>
        <p:scale>
          <a:sx n="71" d="100"/>
          <a:sy n="71" d="100"/>
        </p:scale>
        <p:origin x="65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2EBB5-1BB0-4FF9-9D3D-E6A49F1FC4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35A6D7-DFCD-4406-9094-C1A2CB4AFF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E6807B-854D-490D-AA36-0D2973F87F30}"/>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A15A2749-BA4E-46FF-B0AF-14044B1C03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7E22A3-2D6D-46BB-A943-2E4145BE888F}"/>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129766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4BB2D-A559-4687-8AB1-D1D05C6E77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BA1A61-9963-485E-B4FD-A6677CAB48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AE50E9-4B65-4D47-9711-2545298FACD4}"/>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08116D5C-DD17-441F-B6B2-B85689ACA6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E38BBE-869F-4B8E-A83F-903970D72B49}"/>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2107596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3F82EA-AFD3-4F36-8CB6-E8A24E6646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C29DBA-03E5-4FAD-B56C-828F7E3365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26B29E-2B55-4FC7-BBD6-AA851E4A7BEC}"/>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E21A4339-178E-4DFE-8E39-21B983505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AA90E-8475-4BA2-A43A-BDBC73F2082A}"/>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3772016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DFBBD-03DB-46B2-A371-4354CE050E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C62027-4F38-4CD9-812B-B29BE93BAF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040030-1C78-443B-A838-F42001292CDF}"/>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70F46DC2-DD9E-4684-B960-1A205E3EF3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8E6BAE-76EE-4E43-8021-9C52CDA0F3B2}"/>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186386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A107A-80C2-427E-ABFF-1E8D4C8345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5856C1-AC5B-487C-8605-EE7F04E0FE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80AFE1-D066-4D2A-9B60-E82103C252E3}"/>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2D81FACD-0C19-47B7-836D-23603FCE40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589C75-6B13-45E6-A5EA-C0B500F0819B}"/>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521970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1B16B-40A8-4EE3-A443-23596D72C5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804253-8707-4690-ACFA-08DE094B67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87A80E-F16E-44D0-BE19-20185B6055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995DD6-952C-48E5-87C3-870728B2CC8B}"/>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6" name="Footer Placeholder 5">
            <a:extLst>
              <a:ext uri="{FF2B5EF4-FFF2-40B4-BE49-F238E27FC236}">
                <a16:creationId xmlns:a16="http://schemas.microsoft.com/office/drawing/2014/main" id="{3B5A63F3-4908-487A-946D-07881423CE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65E44-BDD8-405E-8653-68503AB4F554}"/>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34977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CFD74-6E2C-458E-81D4-C320A19E69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BF862B-D642-44D3-95AF-5FADE58790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CA3CA8-B72B-4716-95EE-01C7633CDC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10F153-D67A-44C0-A673-69A7F79AFC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412BED-835F-4D8A-B84D-966E2582D2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F07A70-3D79-45FC-8667-19DDB5EE2775}"/>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8" name="Footer Placeholder 7">
            <a:extLst>
              <a:ext uri="{FF2B5EF4-FFF2-40B4-BE49-F238E27FC236}">
                <a16:creationId xmlns:a16="http://schemas.microsoft.com/office/drawing/2014/main" id="{E4C50241-AC5E-45C1-9F4C-AFC843CA93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4CF636-5434-4A1F-817E-89FE1702CB74}"/>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4206022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7713-22BE-44E3-82BC-5271968A0A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0AA235-1CBC-4553-8154-6A0B41E09A0B}"/>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4" name="Footer Placeholder 3">
            <a:extLst>
              <a:ext uri="{FF2B5EF4-FFF2-40B4-BE49-F238E27FC236}">
                <a16:creationId xmlns:a16="http://schemas.microsoft.com/office/drawing/2014/main" id="{89D8DFD6-2C0E-4B0C-9DF6-D42F1212A65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A66E98-4FED-4C17-940E-947FF141A15D}"/>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3546429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5B3B01-9421-4E46-8505-1FC79DB8CA7D}"/>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3" name="Footer Placeholder 2">
            <a:extLst>
              <a:ext uri="{FF2B5EF4-FFF2-40B4-BE49-F238E27FC236}">
                <a16:creationId xmlns:a16="http://schemas.microsoft.com/office/drawing/2014/main" id="{E59BF4D2-EBA3-47DA-85F7-F339C91982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3C7624-5C5A-4B2F-87AE-B9609FA34D33}"/>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1522687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D7426-1DB3-4855-AD55-81E10DB5D9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0E18CE-E9FD-4238-B720-508A830D90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721806-0176-43BC-BC00-241A180B98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8E1989-F1CB-448B-9E7D-46DCD8EA8A01}"/>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6" name="Footer Placeholder 5">
            <a:extLst>
              <a:ext uri="{FF2B5EF4-FFF2-40B4-BE49-F238E27FC236}">
                <a16:creationId xmlns:a16="http://schemas.microsoft.com/office/drawing/2014/main" id="{D693A65C-F514-4C3E-9BFF-EF3B1BB54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B96F77-A4BD-4F53-8DCA-53FFFDE36F40}"/>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25782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56112-C4F2-4A13-B6B3-1C1F4896C7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D1FF53-BABE-419D-BAF4-B4F65622F6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08C53C-9B41-4E32-8B9E-EB3A8BC259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00B5CC-3114-4F37-A5BC-CCDE58C48F1F}"/>
              </a:ext>
            </a:extLst>
          </p:cNvPr>
          <p:cNvSpPr>
            <a:spLocks noGrp="1"/>
          </p:cNvSpPr>
          <p:nvPr>
            <p:ph type="dt" sz="half" idx="10"/>
          </p:nvPr>
        </p:nvSpPr>
        <p:spPr/>
        <p:txBody>
          <a:bodyPr/>
          <a:lstStyle/>
          <a:p>
            <a:fld id="{BE0A35CC-F940-4FEE-B664-C47D6D4CDBF8}" type="datetimeFigureOut">
              <a:rPr lang="en-US" smtClean="0"/>
              <a:t>11/13/2024</a:t>
            </a:fld>
            <a:endParaRPr lang="en-US"/>
          </a:p>
        </p:txBody>
      </p:sp>
      <p:sp>
        <p:nvSpPr>
          <p:cNvPr id="6" name="Footer Placeholder 5">
            <a:extLst>
              <a:ext uri="{FF2B5EF4-FFF2-40B4-BE49-F238E27FC236}">
                <a16:creationId xmlns:a16="http://schemas.microsoft.com/office/drawing/2014/main" id="{F9194560-6F6D-42D2-9342-B9305ABA86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E343E6-AD8F-4D5D-B370-3D8304069773}"/>
              </a:ext>
            </a:extLst>
          </p:cNvPr>
          <p:cNvSpPr>
            <a:spLocks noGrp="1"/>
          </p:cNvSpPr>
          <p:nvPr>
            <p:ph type="sldNum" sz="quarter" idx="12"/>
          </p:nvPr>
        </p:nvSpPr>
        <p:spPr/>
        <p:txBody>
          <a:bodyPr/>
          <a:lstStyle/>
          <a:p>
            <a:fld id="{D28729E7-F969-4416-8257-E097D62545F2}" type="slidenum">
              <a:rPr lang="en-US" smtClean="0"/>
              <a:t>‹#›</a:t>
            </a:fld>
            <a:endParaRPr lang="en-US"/>
          </a:p>
        </p:txBody>
      </p:sp>
    </p:spTree>
    <p:extLst>
      <p:ext uri="{BB962C8B-B14F-4D97-AF65-F5344CB8AC3E}">
        <p14:creationId xmlns:p14="http://schemas.microsoft.com/office/powerpoint/2010/main" val="3104683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FC5983-6BC1-4896-B3E6-B0AB33BF96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8414DA-F1E5-440D-94B9-7EFC7446E0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A306B-FB77-48FE-B252-2504778F49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0A35CC-F940-4FEE-B664-C47D6D4CDBF8}" type="datetimeFigureOut">
              <a:rPr lang="en-US" smtClean="0"/>
              <a:t>11/13/2024</a:t>
            </a:fld>
            <a:endParaRPr lang="en-US"/>
          </a:p>
        </p:txBody>
      </p:sp>
      <p:sp>
        <p:nvSpPr>
          <p:cNvPr id="5" name="Footer Placeholder 4">
            <a:extLst>
              <a:ext uri="{FF2B5EF4-FFF2-40B4-BE49-F238E27FC236}">
                <a16:creationId xmlns:a16="http://schemas.microsoft.com/office/drawing/2014/main" id="{C4AFEC09-9516-4DC6-B152-363D3635D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19F855-69C1-495D-8281-5E9C0123F2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8729E7-F969-4416-8257-E097D62545F2}" type="slidenum">
              <a:rPr lang="en-US" smtClean="0"/>
              <a:t>‹#›</a:t>
            </a:fld>
            <a:endParaRPr lang="en-US"/>
          </a:p>
        </p:txBody>
      </p:sp>
    </p:spTree>
    <p:extLst>
      <p:ext uri="{BB962C8B-B14F-4D97-AF65-F5344CB8AC3E}">
        <p14:creationId xmlns:p14="http://schemas.microsoft.com/office/powerpoint/2010/main" val="2282223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D237EB5-6322-485B-88EA-46471B913B0D}"/>
              </a:ext>
            </a:extLst>
          </p:cNvPr>
          <p:cNvSpPr>
            <a:spLocks noGrp="1"/>
          </p:cNvSpPr>
          <p:nvPr>
            <p:ph type="ctrTitle"/>
          </p:nvPr>
        </p:nvSpPr>
        <p:spPr/>
        <p:txBody>
          <a:bodyPr/>
          <a:lstStyle/>
          <a:p>
            <a:r>
              <a:rPr lang="en-IN" dirty="0"/>
              <a:t>DESIGN AND IMPLEMENT A MONGODB DATABASE</a:t>
            </a:r>
            <a:endParaRPr lang="en-US" dirty="0"/>
          </a:p>
        </p:txBody>
      </p:sp>
      <p:sp>
        <p:nvSpPr>
          <p:cNvPr id="3" name="Subtitle 2">
            <a:extLst>
              <a:ext uri="{FF2B5EF4-FFF2-40B4-BE49-F238E27FC236}">
                <a16:creationId xmlns:a16="http://schemas.microsoft.com/office/drawing/2014/main" id="{9D685467-B2CF-418E-8180-6EE3D18212E3}"/>
              </a:ext>
            </a:extLst>
          </p:cNvPr>
          <p:cNvSpPr>
            <a:spLocks noGrp="1"/>
          </p:cNvSpPr>
          <p:nvPr>
            <p:ph type="subTitle" idx="1"/>
          </p:nvPr>
        </p:nvSpPr>
        <p:spPr>
          <a:xfrm>
            <a:off x="5834744" y="4777695"/>
            <a:ext cx="6357256" cy="1915884"/>
          </a:xfrm>
        </p:spPr>
        <p:txBody>
          <a:bodyPr/>
          <a:lstStyle/>
          <a:p>
            <a:r>
              <a:rPr lang="en-IN" dirty="0"/>
              <a:t> PRESENTED BY  </a:t>
            </a:r>
          </a:p>
          <a:p>
            <a:r>
              <a:rPr lang="en-IN" dirty="0"/>
              <a:t>               K.ARUNKUMAR  (912421106001)</a:t>
            </a:r>
          </a:p>
          <a:p>
            <a:r>
              <a:rPr lang="en-IN" dirty="0"/>
              <a:t>      V.ATCHAYA 	 (912421106002)</a:t>
            </a:r>
          </a:p>
          <a:p>
            <a:endParaRPr lang="en-US" dirty="0"/>
          </a:p>
          <a:p>
            <a:endParaRPr lang="en-US" dirty="0"/>
          </a:p>
        </p:txBody>
      </p:sp>
    </p:spTree>
    <p:extLst>
      <p:ext uri="{BB962C8B-B14F-4D97-AF65-F5344CB8AC3E}">
        <p14:creationId xmlns:p14="http://schemas.microsoft.com/office/powerpoint/2010/main" val="214899529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2ABA59-9EF0-4775-813C-497EC929C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450573"/>
            <a:ext cx="6096000" cy="3286163"/>
          </a:xfrm>
          <a:prstGeom prst="rect">
            <a:avLst/>
          </a:prstGeom>
        </p:spPr>
      </p:pic>
      <p:pic>
        <p:nvPicPr>
          <p:cNvPr id="5" name="Picture 4">
            <a:extLst>
              <a:ext uri="{FF2B5EF4-FFF2-40B4-BE49-F238E27FC236}">
                <a16:creationId xmlns:a16="http://schemas.microsoft.com/office/drawing/2014/main" id="{F773B6C5-6128-4F01-81CF-0598DDEAD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7184" y="4064510"/>
            <a:ext cx="4201111" cy="2572109"/>
          </a:xfrm>
          <a:prstGeom prst="rect">
            <a:avLst/>
          </a:prstGeom>
        </p:spPr>
      </p:pic>
    </p:spTree>
    <p:extLst>
      <p:ext uri="{BB962C8B-B14F-4D97-AF65-F5344CB8AC3E}">
        <p14:creationId xmlns:p14="http://schemas.microsoft.com/office/powerpoint/2010/main" val="1058032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032A1D-CF00-4ECB-B907-B24E75DF8758}"/>
              </a:ext>
            </a:extLst>
          </p:cNvPr>
          <p:cNvSpPr txBox="1"/>
          <p:nvPr/>
        </p:nvSpPr>
        <p:spPr>
          <a:xfrm>
            <a:off x="1510750" y="1364973"/>
            <a:ext cx="10058399" cy="4647426"/>
          </a:xfrm>
          <a:prstGeom prst="rect">
            <a:avLst/>
          </a:prstGeom>
          <a:noFill/>
        </p:spPr>
        <p:txBody>
          <a:bodyPr wrap="square">
            <a:spAutoFit/>
          </a:bodyPr>
          <a:lstStyle/>
          <a:p>
            <a:r>
              <a:rPr lang="en-US" sz="4000" b="1" dirty="0"/>
              <a:t>Conclusion:</a:t>
            </a:r>
          </a:p>
          <a:p>
            <a:r>
              <a:rPr lang="en-US" sz="3200" dirty="0"/>
              <a:t>              MongoDB is an excellent choice for applications that need to scale horizontally, handle a variety of data types, and provide high availability. It’s ideal for developers who prioritize flexibility in data storage and speed in development, but it requires careful attention to how data is modeled and indexed to ensure optimal performance. As with any database, the choice of MongoDB should depend on the specific needs and constraints of your application.   </a:t>
            </a:r>
          </a:p>
        </p:txBody>
      </p:sp>
    </p:spTree>
    <p:extLst>
      <p:ext uri="{BB962C8B-B14F-4D97-AF65-F5344CB8AC3E}">
        <p14:creationId xmlns:p14="http://schemas.microsoft.com/office/powerpoint/2010/main" val="2485163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4,000+ Free Thank You Images, Pictures &amp; HD Stock Photos - Pixabay">
            <a:extLst>
              <a:ext uri="{FF2B5EF4-FFF2-40B4-BE49-F238E27FC236}">
                <a16:creationId xmlns:a16="http://schemas.microsoft.com/office/drawing/2014/main" id="{7E15B59A-C022-4F0F-8924-B05E3B2996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44237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8203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B1AAF3B7-3FC6-49BD-BDFD-60843F03FDE2}"/>
              </a:ext>
            </a:extLst>
          </p:cNvPr>
          <p:cNvPicPr>
            <a:picLocks noChangeAspect="1"/>
          </p:cNvPicPr>
          <p:nvPr/>
        </p:nvPicPr>
        <p:blipFill>
          <a:blip r:embed="rId2"/>
          <a:stretch>
            <a:fillRect/>
          </a:stretch>
        </p:blipFill>
        <p:spPr>
          <a:xfrm>
            <a:off x="8008043" y="0"/>
            <a:ext cx="4183957" cy="6858000"/>
          </a:xfrm>
          <a:prstGeom prst="rect">
            <a:avLst/>
          </a:prstGeom>
        </p:spPr>
      </p:pic>
      <p:sp>
        <p:nvSpPr>
          <p:cNvPr id="3" name="Text 0">
            <a:extLst>
              <a:ext uri="{FF2B5EF4-FFF2-40B4-BE49-F238E27FC236}">
                <a16:creationId xmlns:a16="http://schemas.microsoft.com/office/drawing/2014/main" id="{91208496-4635-460F-BE60-2FD03F22B7C7}"/>
              </a:ext>
            </a:extLst>
          </p:cNvPr>
          <p:cNvSpPr/>
          <p:nvPr/>
        </p:nvSpPr>
        <p:spPr>
          <a:xfrm>
            <a:off x="914400" y="90249"/>
            <a:ext cx="7239000" cy="293465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7700"/>
              </a:lnSpc>
              <a:buNone/>
            </a:pPr>
            <a:r>
              <a:rPr lang="en-US" sz="6150" b="1" dirty="0">
                <a:ea typeface="Montserrat" pitchFamily="34" charset="-122"/>
                <a:cs typeface="Montserrat" pitchFamily="34" charset="-120"/>
              </a:rPr>
              <a:t>MongoDB: The Modern Database Solution</a:t>
            </a:r>
            <a:endParaRPr lang="en-US" sz="6150" b="1" dirty="0"/>
          </a:p>
        </p:txBody>
      </p:sp>
      <p:sp>
        <p:nvSpPr>
          <p:cNvPr id="4" name="Text 1">
            <a:extLst>
              <a:ext uri="{FF2B5EF4-FFF2-40B4-BE49-F238E27FC236}">
                <a16:creationId xmlns:a16="http://schemas.microsoft.com/office/drawing/2014/main" id="{87BB9B20-0D9C-4ABE-A9B8-8AAAF76D0604}"/>
              </a:ext>
            </a:extLst>
          </p:cNvPr>
          <p:cNvSpPr/>
          <p:nvPr/>
        </p:nvSpPr>
        <p:spPr>
          <a:xfrm>
            <a:off x="627422" y="3115151"/>
            <a:ext cx="7068778" cy="263794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sz="2000" dirty="0">
                <a:latin typeface="+mj-lt"/>
                <a:ea typeface="Heebo Light" pitchFamily="34" charset="-122"/>
                <a:cs typeface="Heebo Light" pitchFamily="34" charset="-120"/>
              </a:rPr>
              <a:t>MongoDB is a leading NoSQL database that provides a flexible, scalable, and high-performance data storage and retrieval solution for modern applications. </a:t>
            </a:r>
          </a:p>
          <a:p>
            <a:pPr marL="342900" indent="-342900">
              <a:lnSpc>
                <a:spcPct val="150000"/>
              </a:lnSpc>
              <a:buFont typeface="Arial" panose="020B0604020202020204" pitchFamily="34" charset="0"/>
              <a:buChar char="•"/>
            </a:pPr>
            <a:r>
              <a:rPr lang="en-US" sz="2000" dirty="0">
                <a:latin typeface="+mj-lt"/>
                <a:ea typeface="Heebo Light" pitchFamily="34" charset="-122"/>
                <a:cs typeface="Heebo Light" pitchFamily="34" charset="-120"/>
              </a:rPr>
              <a:t>Its unique document-oriented data model, robust querying capabilities, and seamless scalability make it a popular choice among developers and enterprises.</a:t>
            </a:r>
            <a:endParaRPr lang="en-US" sz="2000" dirty="0">
              <a:latin typeface="+mj-lt"/>
            </a:endParaRPr>
          </a:p>
        </p:txBody>
      </p:sp>
      <p:sp>
        <p:nvSpPr>
          <p:cNvPr id="5" name="Shape 2">
            <a:extLst>
              <a:ext uri="{FF2B5EF4-FFF2-40B4-BE49-F238E27FC236}">
                <a16:creationId xmlns:a16="http://schemas.microsoft.com/office/drawing/2014/main" id="{3B602AF0-4D8C-48C4-89BE-EEC45D1A1AFE}"/>
              </a:ext>
            </a:extLst>
          </p:cNvPr>
          <p:cNvSpPr/>
          <p:nvPr/>
        </p:nvSpPr>
        <p:spPr>
          <a:xfrm>
            <a:off x="-793304" y="5919668"/>
            <a:ext cx="276752" cy="362903"/>
          </a:xfrm>
          <a:prstGeom prst="roundRect">
            <a:avLst>
              <a:gd name="adj" fmla="val 25194296"/>
            </a:avLst>
          </a:prstGeom>
          <a:noFill/>
          <a:ln w="7620">
            <a:solidFill>
              <a:srgbClr val="FFFFFF"/>
            </a:solidFill>
            <a:prstDash val="solid"/>
          </a:ln>
        </p:spPr>
        <p:txBody>
          <a:bodyPr/>
          <a:lstStyle/>
          <a:p>
            <a:endParaRPr lang="en-US"/>
          </a:p>
        </p:txBody>
      </p:sp>
      <p:sp>
        <p:nvSpPr>
          <p:cNvPr id="7" name="Text 3">
            <a:extLst>
              <a:ext uri="{FF2B5EF4-FFF2-40B4-BE49-F238E27FC236}">
                <a16:creationId xmlns:a16="http://schemas.microsoft.com/office/drawing/2014/main" id="{503A07F3-9524-4911-A013-D89FEF3F4E63}"/>
              </a:ext>
            </a:extLst>
          </p:cNvPr>
          <p:cNvSpPr/>
          <p:nvPr/>
        </p:nvSpPr>
        <p:spPr>
          <a:xfrm>
            <a:off x="-7752" y="5902762"/>
            <a:ext cx="1270350" cy="39683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3100"/>
              </a:lnSpc>
              <a:buNone/>
            </a:pPr>
            <a:endParaRPr lang="en-US" sz="2200" dirty="0"/>
          </a:p>
        </p:txBody>
      </p:sp>
    </p:spTree>
    <p:extLst>
      <p:ext uri="{BB962C8B-B14F-4D97-AF65-F5344CB8AC3E}">
        <p14:creationId xmlns:p14="http://schemas.microsoft.com/office/powerpoint/2010/main" val="636573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D484FED6-6ACE-4B9E-856C-4122E040B84E}"/>
              </a:ext>
            </a:extLst>
          </p:cNvPr>
          <p:cNvPicPr>
            <a:picLocks noChangeAspect="1"/>
          </p:cNvPicPr>
          <p:nvPr/>
        </p:nvPicPr>
        <p:blipFill>
          <a:blip r:embed="rId2"/>
          <a:stretch>
            <a:fillRect/>
          </a:stretch>
        </p:blipFill>
        <p:spPr>
          <a:xfrm>
            <a:off x="-139285" y="0"/>
            <a:ext cx="4200745" cy="6858000"/>
          </a:xfrm>
          <a:prstGeom prst="rect">
            <a:avLst/>
          </a:prstGeom>
        </p:spPr>
      </p:pic>
      <p:sp>
        <p:nvSpPr>
          <p:cNvPr id="3" name="Text 0">
            <a:extLst>
              <a:ext uri="{FF2B5EF4-FFF2-40B4-BE49-F238E27FC236}">
                <a16:creationId xmlns:a16="http://schemas.microsoft.com/office/drawing/2014/main" id="{EE25766A-015C-49A0-AC5C-D64D6A07EB2A}"/>
              </a:ext>
            </a:extLst>
          </p:cNvPr>
          <p:cNvSpPr/>
          <p:nvPr/>
        </p:nvSpPr>
        <p:spPr>
          <a:xfrm>
            <a:off x="4642326" y="394097"/>
            <a:ext cx="5670590" cy="70877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50"/>
              </a:lnSpc>
              <a:buNone/>
            </a:pPr>
            <a:r>
              <a:rPr lang="en-US" sz="4450" dirty="0">
                <a:latin typeface="Montserrat" pitchFamily="34" charset="0"/>
                <a:ea typeface="Montserrat" pitchFamily="34" charset="-122"/>
                <a:cs typeface="Montserrat" pitchFamily="34" charset="-120"/>
              </a:rPr>
              <a:t>What is MongoDB?</a:t>
            </a:r>
            <a:endParaRPr lang="en-US" sz="4450" dirty="0"/>
          </a:p>
        </p:txBody>
      </p:sp>
      <p:sp>
        <p:nvSpPr>
          <p:cNvPr id="4" name="Shape 1">
            <a:extLst>
              <a:ext uri="{FF2B5EF4-FFF2-40B4-BE49-F238E27FC236}">
                <a16:creationId xmlns:a16="http://schemas.microsoft.com/office/drawing/2014/main" id="{DA368B18-FC01-4F1D-8053-518EC9587C11}"/>
              </a:ext>
            </a:extLst>
          </p:cNvPr>
          <p:cNvSpPr/>
          <p:nvPr/>
        </p:nvSpPr>
        <p:spPr>
          <a:xfrm>
            <a:off x="4543425" y="1720810"/>
            <a:ext cx="510302" cy="510302"/>
          </a:xfrm>
          <a:prstGeom prst="roundRect">
            <a:avLst>
              <a:gd name="adj" fmla="val 18669"/>
            </a:avLst>
          </a:prstGeom>
          <a:solidFill>
            <a:srgbClr val="31136C"/>
          </a:solidFill>
          <a:ln w="7620">
            <a:solidFill>
              <a:srgbClr val="4A2C85"/>
            </a:solidFill>
            <a:prstDash val="solid"/>
          </a:ln>
        </p:spPr>
        <p:txBody>
          <a:bodyPr/>
          <a:lstStyle/>
          <a:p>
            <a:endParaRPr lang="en-US"/>
          </a:p>
        </p:txBody>
      </p:sp>
      <p:sp>
        <p:nvSpPr>
          <p:cNvPr id="5" name="Text 2">
            <a:extLst>
              <a:ext uri="{FF2B5EF4-FFF2-40B4-BE49-F238E27FC236}">
                <a16:creationId xmlns:a16="http://schemas.microsoft.com/office/drawing/2014/main" id="{A79E8899-6A1F-49A4-81EF-4F482A72A888}"/>
              </a:ext>
            </a:extLst>
          </p:cNvPr>
          <p:cNvSpPr/>
          <p:nvPr/>
        </p:nvSpPr>
        <p:spPr>
          <a:xfrm>
            <a:off x="4737139" y="1805821"/>
            <a:ext cx="122873" cy="34028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6" name="Text 3">
            <a:extLst>
              <a:ext uri="{FF2B5EF4-FFF2-40B4-BE49-F238E27FC236}">
                <a16:creationId xmlns:a16="http://schemas.microsoft.com/office/drawing/2014/main" id="{D85F18E4-9607-49BB-A566-163C63B635B7}"/>
              </a:ext>
            </a:extLst>
          </p:cNvPr>
          <p:cNvSpPr/>
          <p:nvPr/>
        </p:nvSpPr>
        <p:spPr>
          <a:xfrm>
            <a:off x="5280541" y="1720810"/>
            <a:ext cx="2927747" cy="70866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Document-Oriented Database</a:t>
            </a:r>
            <a:endParaRPr lang="en-US" sz="2200" dirty="0"/>
          </a:p>
        </p:txBody>
      </p:sp>
      <p:sp>
        <p:nvSpPr>
          <p:cNvPr id="7" name="Text 4">
            <a:extLst>
              <a:ext uri="{FF2B5EF4-FFF2-40B4-BE49-F238E27FC236}">
                <a16:creationId xmlns:a16="http://schemas.microsoft.com/office/drawing/2014/main" id="{6CA6D2D4-6DC8-4FE9-80DD-71C3C8E290BA}"/>
              </a:ext>
            </a:extLst>
          </p:cNvPr>
          <p:cNvSpPr/>
          <p:nvPr/>
        </p:nvSpPr>
        <p:spPr>
          <a:xfrm>
            <a:off x="5341382" y="2565559"/>
            <a:ext cx="2927747" cy="181451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MongoDB stores data in flexible, JSON-like documents, allowing for dynamic and schema-less data models</a:t>
            </a:r>
            <a:r>
              <a:rPr lang="en-US" sz="1750" dirty="0">
                <a:solidFill>
                  <a:srgbClr val="DCD7E5"/>
                </a:solidFill>
                <a:latin typeface="Heebo Light" pitchFamily="34" charset="0"/>
                <a:ea typeface="Heebo Light" pitchFamily="34" charset="-122"/>
                <a:cs typeface="Heebo Light" pitchFamily="34" charset="-120"/>
              </a:rPr>
              <a:t>.</a:t>
            </a:r>
            <a:endParaRPr lang="en-US" sz="1750" dirty="0"/>
          </a:p>
        </p:txBody>
      </p:sp>
      <p:sp>
        <p:nvSpPr>
          <p:cNvPr id="8" name="Shape 5">
            <a:extLst>
              <a:ext uri="{FF2B5EF4-FFF2-40B4-BE49-F238E27FC236}">
                <a16:creationId xmlns:a16="http://schemas.microsoft.com/office/drawing/2014/main" id="{6F941F50-8E2D-43C5-BE86-43FADAEB33AE}"/>
              </a:ext>
            </a:extLst>
          </p:cNvPr>
          <p:cNvSpPr/>
          <p:nvPr/>
        </p:nvSpPr>
        <p:spPr>
          <a:xfrm>
            <a:off x="8435102" y="1720810"/>
            <a:ext cx="510302" cy="510302"/>
          </a:xfrm>
          <a:prstGeom prst="roundRect">
            <a:avLst>
              <a:gd name="adj" fmla="val 18669"/>
            </a:avLst>
          </a:prstGeom>
          <a:solidFill>
            <a:srgbClr val="31136C"/>
          </a:solidFill>
          <a:ln w="7620">
            <a:solidFill>
              <a:srgbClr val="4A2C85"/>
            </a:solidFill>
            <a:prstDash val="solid"/>
          </a:ln>
        </p:spPr>
        <p:txBody>
          <a:bodyPr/>
          <a:lstStyle/>
          <a:p>
            <a:endParaRPr lang="en-US"/>
          </a:p>
        </p:txBody>
      </p:sp>
      <p:sp>
        <p:nvSpPr>
          <p:cNvPr id="9" name="Text 6">
            <a:extLst>
              <a:ext uri="{FF2B5EF4-FFF2-40B4-BE49-F238E27FC236}">
                <a16:creationId xmlns:a16="http://schemas.microsoft.com/office/drawing/2014/main" id="{266F7FD6-8676-4E79-B99F-662B3C3CCCA5}"/>
              </a:ext>
            </a:extLst>
          </p:cNvPr>
          <p:cNvSpPr/>
          <p:nvPr/>
        </p:nvSpPr>
        <p:spPr>
          <a:xfrm>
            <a:off x="8593574" y="1805821"/>
            <a:ext cx="193238" cy="34028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0" name="Text 7">
            <a:extLst>
              <a:ext uri="{FF2B5EF4-FFF2-40B4-BE49-F238E27FC236}">
                <a16:creationId xmlns:a16="http://schemas.microsoft.com/office/drawing/2014/main" id="{45845C21-462A-4227-8BBE-B5315C53555C}"/>
              </a:ext>
            </a:extLst>
          </p:cNvPr>
          <p:cNvSpPr/>
          <p:nvPr/>
        </p:nvSpPr>
        <p:spPr>
          <a:xfrm>
            <a:off x="9172218" y="1720810"/>
            <a:ext cx="2835235" cy="35433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NoSQL Approach</a:t>
            </a:r>
            <a:endParaRPr lang="en-US" sz="2200" dirty="0"/>
          </a:p>
        </p:txBody>
      </p:sp>
      <p:sp>
        <p:nvSpPr>
          <p:cNvPr id="11" name="Text 8">
            <a:extLst>
              <a:ext uri="{FF2B5EF4-FFF2-40B4-BE49-F238E27FC236}">
                <a16:creationId xmlns:a16="http://schemas.microsoft.com/office/drawing/2014/main" id="{436279BF-BAD5-43DA-87A2-9BE239B4DB56}"/>
              </a:ext>
            </a:extLst>
          </p:cNvPr>
          <p:cNvSpPr/>
          <p:nvPr/>
        </p:nvSpPr>
        <p:spPr>
          <a:xfrm>
            <a:off x="9079706" y="2187972"/>
            <a:ext cx="2927747" cy="181451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MongoDB departs from the traditional relational database model, offering a more flexible and scalable alternative.</a:t>
            </a:r>
            <a:endParaRPr lang="en-US" sz="1750" dirty="0"/>
          </a:p>
        </p:txBody>
      </p:sp>
      <p:sp>
        <p:nvSpPr>
          <p:cNvPr id="12" name="Shape 9">
            <a:extLst>
              <a:ext uri="{FF2B5EF4-FFF2-40B4-BE49-F238E27FC236}">
                <a16:creationId xmlns:a16="http://schemas.microsoft.com/office/drawing/2014/main" id="{FD16D359-FF42-44C8-B4F9-39716B45189F}"/>
              </a:ext>
            </a:extLst>
          </p:cNvPr>
          <p:cNvSpPr/>
          <p:nvPr/>
        </p:nvSpPr>
        <p:spPr>
          <a:xfrm>
            <a:off x="4543425" y="4862036"/>
            <a:ext cx="510302" cy="510302"/>
          </a:xfrm>
          <a:prstGeom prst="roundRect">
            <a:avLst>
              <a:gd name="adj" fmla="val 18669"/>
            </a:avLst>
          </a:prstGeom>
          <a:solidFill>
            <a:srgbClr val="31136C"/>
          </a:solidFill>
          <a:ln w="7620">
            <a:solidFill>
              <a:srgbClr val="4A2C85"/>
            </a:solidFill>
            <a:prstDash val="solid"/>
          </a:ln>
        </p:spPr>
        <p:txBody>
          <a:bodyPr/>
          <a:lstStyle/>
          <a:p>
            <a:endParaRPr lang="en-US"/>
          </a:p>
        </p:txBody>
      </p:sp>
      <p:sp>
        <p:nvSpPr>
          <p:cNvPr id="13" name="Text 10">
            <a:extLst>
              <a:ext uri="{FF2B5EF4-FFF2-40B4-BE49-F238E27FC236}">
                <a16:creationId xmlns:a16="http://schemas.microsoft.com/office/drawing/2014/main" id="{DD3444F5-E43A-4B53-AC8E-64CCCFEDBB2E}"/>
              </a:ext>
            </a:extLst>
          </p:cNvPr>
          <p:cNvSpPr/>
          <p:nvPr/>
        </p:nvSpPr>
        <p:spPr>
          <a:xfrm>
            <a:off x="4702611" y="4947047"/>
            <a:ext cx="191929" cy="34028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3</a:t>
            </a:r>
            <a:endParaRPr lang="en-US" sz="2650" dirty="0"/>
          </a:p>
        </p:txBody>
      </p:sp>
      <p:sp>
        <p:nvSpPr>
          <p:cNvPr id="14" name="Text 11">
            <a:extLst>
              <a:ext uri="{FF2B5EF4-FFF2-40B4-BE49-F238E27FC236}">
                <a16:creationId xmlns:a16="http://schemas.microsoft.com/office/drawing/2014/main" id="{7AF51FF5-F1A3-4C50-811D-3418F721A291}"/>
              </a:ext>
            </a:extLst>
          </p:cNvPr>
          <p:cNvSpPr/>
          <p:nvPr/>
        </p:nvSpPr>
        <p:spPr>
          <a:xfrm>
            <a:off x="5280541" y="4862036"/>
            <a:ext cx="3445312" cy="35433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Distributed Architecture</a:t>
            </a:r>
            <a:endParaRPr lang="en-US" sz="2200" dirty="0"/>
          </a:p>
        </p:txBody>
      </p:sp>
      <p:sp>
        <p:nvSpPr>
          <p:cNvPr id="15" name="Text 12">
            <a:extLst>
              <a:ext uri="{FF2B5EF4-FFF2-40B4-BE49-F238E27FC236}">
                <a16:creationId xmlns:a16="http://schemas.microsoft.com/office/drawing/2014/main" id="{B213D1C5-1ACB-4B9E-81EB-6A340F834449}"/>
              </a:ext>
            </a:extLst>
          </p:cNvPr>
          <p:cNvSpPr/>
          <p:nvPr/>
        </p:nvSpPr>
        <p:spPr>
          <a:xfrm>
            <a:off x="5183921" y="5298401"/>
            <a:ext cx="6819305" cy="108870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MongoDB's sharding capabilities enable horizontal scaling, distributing data across multiple servers for high availability and performance.</a:t>
            </a:r>
            <a:endParaRPr lang="en-US" sz="1750" dirty="0"/>
          </a:p>
        </p:txBody>
      </p:sp>
    </p:spTree>
    <p:extLst>
      <p:ext uri="{BB962C8B-B14F-4D97-AF65-F5344CB8AC3E}">
        <p14:creationId xmlns:p14="http://schemas.microsoft.com/office/powerpoint/2010/main" val="3904189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9AD6796D-5CE9-4F8A-AE40-31B0626F57E6}"/>
              </a:ext>
            </a:extLst>
          </p:cNvPr>
          <p:cNvSpPr/>
          <p:nvPr/>
        </p:nvSpPr>
        <p:spPr>
          <a:xfrm>
            <a:off x="2057400" y="751646"/>
            <a:ext cx="7467599" cy="134052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50"/>
              </a:lnSpc>
              <a:buNone/>
            </a:pPr>
            <a:r>
              <a:rPr lang="en-US" sz="4450" dirty="0">
                <a:latin typeface="Montserrat" pitchFamily="34" charset="0"/>
                <a:ea typeface="Montserrat" pitchFamily="34" charset="-122"/>
                <a:cs typeface="Montserrat" pitchFamily="34" charset="-120"/>
              </a:rPr>
              <a:t>Key Features and Benefits</a:t>
            </a:r>
            <a:endParaRPr lang="en-US" sz="4450" dirty="0"/>
          </a:p>
        </p:txBody>
      </p:sp>
      <p:sp>
        <p:nvSpPr>
          <p:cNvPr id="3" name="Text 1">
            <a:extLst>
              <a:ext uri="{FF2B5EF4-FFF2-40B4-BE49-F238E27FC236}">
                <a16:creationId xmlns:a16="http://schemas.microsoft.com/office/drawing/2014/main" id="{62A933A4-97E6-4FB0-9550-91B4DA1D4181}"/>
              </a:ext>
            </a:extLst>
          </p:cNvPr>
          <p:cNvSpPr/>
          <p:nvPr/>
        </p:nvSpPr>
        <p:spPr>
          <a:xfrm>
            <a:off x="266244" y="2349118"/>
            <a:ext cx="2835235" cy="4860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Flexible Data Model</a:t>
            </a:r>
            <a:endParaRPr lang="en-US" sz="2200" dirty="0"/>
          </a:p>
        </p:txBody>
      </p:sp>
      <p:sp>
        <p:nvSpPr>
          <p:cNvPr id="4" name="Text 2">
            <a:extLst>
              <a:ext uri="{FF2B5EF4-FFF2-40B4-BE49-F238E27FC236}">
                <a16:creationId xmlns:a16="http://schemas.microsoft.com/office/drawing/2014/main" id="{C2FBA0D4-B6BF-4076-8E4D-06C14F69AA5C}"/>
              </a:ext>
            </a:extLst>
          </p:cNvPr>
          <p:cNvSpPr/>
          <p:nvPr/>
        </p:nvSpPr>
        <p:spPr>
          <a:xfrm>
            <a:off x="139244" y="2918800"/>
            <a:ext cx="3406676" cy="216445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MongoDB's document-oriented approach allows for dynamic schema changes, making it easy to adapt to evolving application requirements.</a:t>
            </a:r>
            <a:endParaRPr lang="en-US" sz="1750" dirty="0"/>
          </a:p>
        </p:txBody>
      </p:sp>
      <p:sp>
        <p:nvSpPr>
          <p:cNvPr id="5" name="Text 3">
            <a:extLst>
              <a:ext uri="{FF2B5EF4-FFF2-40B4-BE49-F238E27FC236}">
                <a16:creationId xmlns:a16="http://schemas.microsoft.com/office/drawing/2014/main" id="{739FBE75-C2B1-4D4B-888B-350453B39A80}"/>
              </a:ext>
            </a:extLst>
          </p:cNvPr>
          <p:cNvSpPr/>
          <p:nvPr/>
        </p:nvSpPr>
        <p:spPr>
          <a:xfrm>
            <a:off x="4106942" y="2432770"/>
            <a:ext cx="2835235" cy="97206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High Performance</a:t>
            </a:r>
            <a:endParaRPr lang="en-US" sz="2200" dirty="0"/>
          </a:p>
        </p:txBody>
      </p:sp>
      <p:sp>
        <p:nvSpPr>
          <p:cNvPr id="6" name="Text 4">
            <a:extLst>
              <a:ext uri="{FF2B5EF4-FFF2-40B4-BE49-F238E27FC236}">
                <a16:creationId xmlns:a16="http://schemas.microsoft.com/office/drawing/2014/main" id="{6412E512-3AFF-4F21-BDA3-DA5CF701AB73}"/>
              </a:ext>
            </a:extLst>
          </p:cNvPr>
          <p:cNvSpPr/>
          <p:nvPr/>
        </p:nvSpPr>
        <p:spPr>
          <a:xfrm>
            <a:off x="3908386" y="3092096"/>
            <a:ext cx="3978116" cy="199115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With its efficient indexing, aggregation, and querying capabilities, MongoDB delivers lightning-fast data access and processing.</a:t>
            </a:r>
            <a:endParaRPr lang="en-US" sz="1750" dirty="0"/>
          </a:p>
        </p:txBody>
      </p:sp>
      <p:sp>
        <p:nvSpPr>
          <p:cNvPr id="7" name="Text 5">
            <a:extLst>
              <a:ext uri="{FF2B5EF4-FFF2-40B4-BE49-F238E27FC236}">
                <a16:creationId xmlns:a16="http://schemas.microsoft.com/office/drawing/2014/main" id="{67EBD46B-495D-4DB5-ABAC-1AF59F10A681}"/>
              </a:ext>
            </a:extLst>
          </p:cNvPr>
          <p:cNvSpPr/>
          <p:nvPr/>
        </p:nvSpPr>
        <p:spPr>
          <a:xfrm>
            <a:off x="9207500" y="2401251"/>
            <a:ext cx="2273816" cy="97206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latin typeface="Montserrat" pitchFamily="34" charset="0"/>
                <a:ea typeface="Montserrat" pitchFamily="34" charset="-122"/>
                <a:cs typeface="Montserrat" pitchFamily="34" charset="-120"/>
              </a:rPr>
              <a:t>Scalability</a:t>
            </a:r>
            <a:endParaRPr lang="en-US" sz="2200" dirty="0"/>
          </a:p>
        </p:txBody>
      </p:sp>
      <p:sp>
        <p:nvSpPr>
          <p:cNvPr id="8" name="Text 6">
            <a:extLst>
              <a:ext uri="{FF2B5EF4-FFF2-40B4-BE49-F238E27FC236}">
                <a16:creationId xmlns:a16="http://schemas.microsoft.com/office/drawing/2014/main" id="{0390CDCD-35B7-414B-BE80-101F25FC1B02}"/>
              </a:ext>
            </a:extLst>
          </p:cNvPr>
          <p:cNvSpPr/>
          <p:nvPr/>
        </p:nvSpPr>
        <p:spPr>
          <a:xfrm>
            <a:off x="8074640" y="3092095"/>
            <a:ext cx="3978116" cy="199115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0"/>
              </a:lnSpc>
              <a:buNone/>
            </a:pPr>
            <a:r>
              <a:rPr lang="en-US" sz="1750" dirty="0">
                <a:latin typeface="Heebo Light" pitchFamily="34" charset="0"/>
                <a:ea typeface="Heebo Light" pitchFamily="34" charset="-122"/>
                <a:cs typeface="Heebo Light" pitchFamily="34" charset="-120"/>
              </a:rPr>
              <a:t>MongoDB's horizontal scaling through sharding enables handling large data volumes and heavy workloads with ease.</a:t>
            </a:r>
            <a:endParaRPr lang="en-US" sz="1750" dirty="0"/>
          </a:p>
        </p:txBody>
      </p:sp>
    </p:spTree>
    <p:extLst>
      <p:ext uri="{BB962C8B-B14F-4D97-AF65-F5344CB8AC3E}">
        <p14:creationId xmlns:p14="http://schemas.microsoft.com/office/powerpoint/2010/main" val="2525590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2FA0300E-1ACD-495F-B688-1A343F9A2A3C}"/>
              </a:ext>
            </a:extLst>
          </p:cNvPr>
          <p:cNvPicPr>
            <a:picLocks noChangeAspect="1"/>
          </p:cNvPicPr>
          <p:nvPr/>
        </p:nvPicPr>
        <p:blipFill>
          <a:blip r:embed="rId2"/>
          <a:stretch>
            <a:fillRect/>
          </a:stretch>
        </p:blipFill>
        <p:spPr>
          <a:xfrm>
            <a:off x="0" y="0"/>
            <a:ext cx="4318000" cy="6858000"/>
          </a:xfrm>
          <a:prstGeom prst="rect">
            <a:avLst/>
          </a:prstGeom>
        </p:spPr>
      </p:pic>
      <p:sp>
        <p:nvSpPr>
          <p:cNvPr id="3" name="Text 0">
            <a:extLst>
              <a:ext uri="{FF2B5EF4-FFF2-40B4-BE49-F238E27FC236}">
                <a16:creationId xmlns:a16="http://schemas.microsoft.com/office/drawing/2014/main" id="{D973F36C-A4C6-4CB6-8BA5-8AAB636E55CC}"/>
              </a:ext>
            </a:extLst>
          </p:cNvPr>
          <p:cNvSpPr/>
          <p:nvPr/>
        </p:nvSpPr>
        <p:spPr>
          <a:xfrm>
            <a:off x="4521201" y="341551"/>
            <a:ext cx="7479634" cy="68714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200"/>
              </a:lnSpc>
              <a:buNone/>
            </a:pPr>
            <a:r>
              <a:rPr lang="en-US" sz="4150" dirty="0">
                <a:latin typeface="Montserrat" pitchFamily="34" charset="0"/>
                <a:ea typeface="Montserrat" pitchFamily="34" charset="-122"/>
                <a:cs typeface="Montserrat" pitchFamily="34" charset="-120"/>
              </a:rPr>
              <a:t>Data Modeling in MongoDB</a:t>
            </a:r>
            <a:endParaRPr lang="en-US" sz="4150" dirty="0"/>
          </a:p>
        </p:txBody>
      </p:sp>
      <p:sp>
        <p:nvSpPr>
          <p:cNvPr id="4" name="Shape 1">
            <a:extLst>
              <a:ext uri="{FF2B5EF4-FFF2-40B4-BE49-F238E27FC236}">
                <a16:creationId xmlns:a16="http://schemas.microsoft.com/office/drawing/2014/main" id="{955C67D1-426E-4C5F-8944-2C2C6EE804C4}"/>
              </a:ext>
            </a:extLst>
          </p:cNvPr>
          <p:cNvSpPr/>
          <p:nvPr/>
        </p:nvSpPr>
        <p:spPr>
          <a:xfrm>
            <a:off x="4549063" y="1820108"/>
            <a:ext cx="3347704" cy="2262902"/>
          </a:xfrm>
          <a:prstGeom prst="roundRect">
            <a:avLst>
              <a:gd name="adj" fmla="val 3950"/>
            </a:avLst>
          </a:prstGeom>
          <a:solidFill>
            <a:srgbClr val="31136C"/>
          </a:solidFill>
          <a:ln w="7620">
            <a:solidFill>
              <a:srgbClr val="4A2C85"/>
            </a:solidFill>
            <a:prstDash val="solid"/>
          </a:ln>
        </p:spPr>
        <p:txBody>
          <a:bodyPr/>
          <a:lstStyle/>
          <a:p>
            <a:endParaRPr lang="en-US"/>
          </a:p>
        </p:txBody>
      </p:sp>
      <p:sp>
        <p:nvSpPr>
          <p:cNvPr id="5" name="Text 2">
            <a:extLst>
              <a:ext uri="{FF2B5EF4-FFF2-40B4-BE49-F238E27FC236}">
                <a16:creationId xmlns:a16="http://schemas.microsoft.com/office/drawing/2014/main" id="{6DB5C85E-544B-41D4-AC45-352701A08962}"/>
              </a:ext>
            </a:extLst>
          </p:cNvPr>
          <p:cNvSpPr/>
          <p:nvPr/>
        </p:nvSpPr>
        <p:spPr>
          <a:xfrm>
            <a:off x="4813300" y="1950919"/>
            <a:ext cx="3083467" cy="43314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00"/>
              </a:lnSpc>
              <a:buNone/>
            </a:pPr>
            <a:r>
              <a:rPr lang="en-US" sz="2050" dirty="0">
                <a:solidFill>
                  <a:srgbClr val="DCD7E5"/>
                </a:solidFill>
                <a:latin typeface="Montserrat" pitchFamily="34" charset="0"/>
                <a:ea typeface="Montserrat" pitchFamily="34" charset="-122"/>
                <a:cs typeface="Montserrat" pitchFamily="34" charset="-120"/>
              </a:rPr>
              <a:t>Denormalized Data</a:t>
            </a:r>
            <a:endParaRPr lang="en-US" sz="2050" dirty="0"/>
          </a:p>
        </p:txBody>
      </p:sp>
      <p:sp>
        <p:nvSpPr>
          <p:cNvPr id="6" name="Text 3">
            <a:extLst>
              <a:ext uri="{FF2B5EF4-FFF2-40B4-BE49-F238E27FC236}">
                <a16:creationId xmlns:a16="http://schemas.microsoft.com/office/drawing/2014/main" id="{13C6C535-DE3C-4A78-8316-A15D65085B65}"/>
              </a:ext>
            </a:extLst>
          </p:cNvPr>
          <p:cNvSpPr/>
          <p:nvPr/>
        </p:nvSpPr>
        <p:spPr>
          <a:xfrm>
            <a:off x="4628128" y="2511703"/>
            <a:ext cx="3268639" cy="136207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MongoDB's document-oriented model allows for denormalized data storage, reducing the need for complex joins.</a:t>
            </a:r>
            <a:endParaRPr lang="en-US" sz="1650" dirty="0"/>
          </a:p>
        </p:txBody>
      </p:sp>
      <p:sp>
        <p:nvSpPr>
          <p:cNvPr id="7" name="Shape 4">
            <a:extLst>
              <a:ext uri="{FF2B5EF4-FFF2-40B4-BE49-F238E27FC236}">
                <a16:creationId xmlns:a16="http://schemas.microsoft.com/office/drawing/2014/main" id="{2A1732E4-6EB3-486A-B135-BB1C0E2C2F69}"/>
              </a:ext>
            </a:extLst>
          </p:cNvPr>
          <p:cNvSpPr/>
          <p:nvPr/>
        </p:nvSpPr>
        <p:spPr>
          <a:xfrm>
            <a:off x="8579173" y="1822625"/>
            <a:ext cx="3347704" cy="2262902"/>
          </a:xfrm>
          <a:prstGeom prst="roundRect">
            <a:avLst>
              <a:gd name="adj" fmla="val 3950"/>
            </a:avLst>
          </a:prstGeom>
          <a:solidFill>
            <a:srgbClr val="31136C"/>
          </a:solidFill>
          <a:ln w="7620">
            <a:solidFill>
              <a:srgbClr val="4A2C85"/>
            </a:solidFill>
            <a:prstDash val="solid"/>
          </a:ln>
        </p:spPr>
        <p:txBody>
          <a:bodyPr/>
          <a:lstStyle/>
          <a:p>
            <a:endParaRPr lang="en-US"/>
          </a:p>
        </p:txBody>
      </p:sp>
      <p:sp>
        <p:nvSpPr>
          <p:cNvPr id="8" name="Text 5">
            <a:extLst>
              <a:ext uri="{FF2B5EF4-FFF2-40B4-BE49-F238E27FC236}">
                <a16:creationId xmlns:a16="http://schemas.microsoft.com/office/drawing/2014/main" id="{DCAE579B-8FE3-439E-8F43-98A5C99A0769}"/>
              </a:ext>
            </a:extLst>
          </p:cNvPr>
          <p:cNvSpPr/>
          <p:nvPr/>
        </p:nvSpPr>
        <p:spPr>
          <a:xfrm>
            <a:off x="8666526" y="2051645"/>
            <a:ext cx="3602603" cy="33242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00"/>
              </a:lnSpc>
              <a:buNone/>
            </a:pPr>
            <a:r>
              <a:rPr lang="en-US" sz="2050" dirty="0">
                <a:solidFill>
                  <a:srgbClr val="DCD7E5"/>
                </a:solidFill>
                <a:latin typeface="Montserrat" pitchFamily="34" charset="0"/>
                <a:ea typeface="Montserrat" pitchFamily="34" charset="-122"/>
                <a:cs typeface="Montserrat" pitchFamily="34" charset="-120"/>
              </a:rPr>
              <a:t>Embedded Documents</a:t>
            </a:r>
            <a:endParaRPr lang="en-US" sz="2050" dirty="0"/>
          </a:p>
        </p:txBody>
      </p:sp>
      <p:sp>
        <p:nvSpPr>
          <p:cNvPr id="9" name="Text 6">
            <a:extLst>
              <a:ext uri="{FF2B5EF4-FFF2-40B4-BE49-F238E27FC236}">
                <a16:creationId xmlns:a16="http://schemas.microsoft.com/office/drawing/2014/main" id="{18E623D4-D978-4B94-8AD6-1BC59DA8AA74}"/>
              </a:ext>
            </a:extLst>
          </p:cNvPr>
          <p:cNvSpPr/>
          <p:nvPr/>
        </p:nvSpPr>
        <p:spPr>
          <a:xfrm>
            <a:off x="8785327" y="2511703"/>
            <a:ext cx="2927061" cy="136207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Related data can be stored together in a single document, enabling efficient retrieval and update operations.</a:t>
            </a:r>
            <a:endParaRPr lang="en-US" sz="1650" dirty="0"/>
          </a:p>
        </p:txBody>
      </p:sp>
      <p:sp>
        <p:nvSpPr>
          <p:cNvPr id="10" name="Shape 7">
            <a:extLst>
              <a:ext uri="{FF2B5EF4-FFF2-40B4-BE49-F238E27FC236}">
                <a16:creationId xmlns:a16="http://schemas.microsoft.com/office/drawing/2014/main" id="{67A899D9-5A0C-4950-8575-77330DA3B1B0}"/>
              </a:ext>
            </a:extLst>
          </p:cNvPr>
          <p:cNvSpPr/>
          <p:nvPr/>
        </p:nvSpPr>
        <p:spPr>
          <a:xfrm>
            <a:off x="4549063" y="4366696"/>
            <a:ext cx="3347704" cy="2262902"/>
          </a:xfrm>
          <a:prstGeom prst="roundRect">
            <a:avLst>
              <a:gd name="adj" fmla="val 3950"/>
            </a:avLst>
          </a:prstGeom>
          <a:solidFill>
            <a:srgbClr val="31136C"/>
          </a:solidFill>
          <a:ln w="7620">
            <a:solidFill>
              <a:srgbClr val="4A2C85"/>
            </a:solidFill>
            <a:prstDash val="solid"/>
          </a:ln>
        </p:spPr>
        <p:txBody>
          <a:bodyPr/>
          <a:lstStyle/>
          <a:p>
            <a:endParaRPr lang="en-US" dirty="0"/>
          </a:p>
        </p:txBody>
      </p:sp>
      <p:sp>
        <p:nvSpPr>
          <p:cNvPr id="11" name="Text 8">
            <a:extLst>
              <a:ext uri="{FF2B5EF4-FFF2-40B4-BE49-F238E27FC236}">
                <a16:creationId xmlns:a16="http://schemas.microsoft.com/office/drawing/2014/main" id="{72C85618-0EEC-4BA0-8A47-AFC9A18E3B1A}"/>
              </a:ext>
            </a:extLst>
          </p:cNvPr>
          <p:cNvSpPr/>
          <p:nvPr/>
        </p:nvSpPr>
        <p:spPr>
          <a:xfrm>
            <a:off x="4813300" y="4527312"/>
            <a:ext cx="3083467" cy="33242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00"/>
              </a:lnSpc>
              <a:buNone/>
            </a:pPr>
            <a:r>
              <a:rPr lang="en-US" sz="2050" dirty="0">
                <a:solidFill>
                  <a:srgbClr val="DCD7E5"/>
                </a:solidFill>
                <a:latin typeface="Montserrat" pitchFamily="34" charset="0"/>
                <a:ea typeface="Montserrat" pitchFamily="34" charset="-122"/>
                <a:cs typeface="Montserrat" pitchFamily="34" charset="-120"/>
              </a:rPr>
              <a:t>Dynamic Schemas</a:t>
            </a:r>
            <a:endParaRPr lang="en-US" sz="2050" dirty="0"/>
          </a:p>
        </p:txBody>
      </p:sp>
      <p:sp>
        <p:nvSpPr>
          <p:cNvPr id="12" name="Text 9">
            <a:extLst>
              <a:ext uri="{FF2B5EF4-FFF2-40B4-BE49-F238E27FC236}">
                <a16:creationId xmlns:a16="http://schemas.microsoft.com/office/drawing/2014/main" id="{C4CA3B27-2E7C-43E5-BC10-4BAB3157137F}"/>
              </a:ext>
            </a:extLst>
          </p:cNvPr>
          <p:cNvSpPr/>
          <p:nvPr/>
        </p:nvSpPr>
        <p:spPr>
          <a:xfrm>
            <a:off x="4724401" y="4987370"/>
            <a:ext cx="2971800" cy="152908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MongoDB's flexible schema allows for easy adaptation to changing application requirements without complex schema migrations.</a:t>
            </a:r>
            <a:endParaRPr lang="en-US" sz="1650" dirty="0"/>
          </a:p>
        </p:txBody>
      </p:sp>
      <p:sp>
        <p:nvSpPr>
          <p:cNvPr id="13" name="Shape 10">
            <a:extLst>
              <a:ext uri="{FF2B5EF4-FFF2-40B4-BE49-F238E27FC236}">
                <a16:creationId xmlns:a16="http://schemas.microsoft.com/office/drawing/2014/main" id="{F84FA046-D952-4DF3-8A06-DF1D128C4E22}"/>
              </a:ext>
            </a:extLst>
          </p:cNvPr>
          <p:cNvSpPr/>
          <p:nvPr/>
        </p:nvSpPr>
        <p:spPr>
          <a:xfrm>
            <a:off x="8666526" y="4438531"/>
            <a:ext cx="3347704" cy="2262902"/>
          </a:xfrm>
          <a:prstGeom prst="roundRect">
            <a:avLst>
              <a:gd name="adj" fmla="val 3950"/>
            </a:avLst>
          </a:prstGeom>
          <a:solidFill>
            <a:srgbClr val="31136C"/>
          </a:solidFill>
          <a:ln w="7620">
            <a:solidFill>
              <a:srgbClr val="4A2C85"/>
            </a:solidFill>
            <a:prstDash val="solid"/>
          </a:ln>
        </p:spPr>
        <p:txBody>
          <a:bodyPr/>
          <a:lstStyle/>
          <a:p>
            <a:endParaRPr lang="en-US"/>
          </a:p>
        </p:txBody>
      </p:sp>
      <p:sp>
        <p:nvSpPr>
          <p:cNvPr id="14" name="Text 11">
            <a:extLst>
              <a:ext uri="{FF2B5EF4-FFF2-40B4-BE49-F238E27FC236}">
                <a16:creationId xmlns:a16="http://schemas.microsoft.com/office/drawing/2014/main" id="{63BFA53E-4797-4A95-B58B-243DFBE9B8B8}"/>
              </a:ext>
            </a:extLst>
          </p:cNvPr>
          <p:cNvSpPr/>
          <p:nvPr/>
        </p:nvSpPr>
        <p:spPr>
          <a:xfrm>
            <a:off x="9258301" y="4527312"/>
            <a:ext cx="2572054" cy="33242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00"/>
              </a:lnSpc>
              <a:buNone/>
            </a:pPr>
            <a:r>
              <a:rPr lang="en-US" sz="2050" dirty="0">
                <a:solidFill>
                  <a:srgbClr val="DCD7E5"/>
                </a:solidFill>
                <a:latin typeface="Montserrat" pitchFamily="34" charset="0"/>
                <a:ea typeface="Montserrat" pitchFamily="34" charset="-122"/>
                <a:cs typeface="Montserrat" pitchFamily="34" charset="-120"/>
              </a:rPr>
              <a:t>Query Optimization</a:t>
            </a:r>
            <a:endParaRPr lang="en-US" sz="2050" dirty="0"/>
          </a:p>
        </p:txBody>
      </p:sp>
      <p:sp>
        <p:nvSpPr>
          <p:cNvPr id="15" name="Text 12">
            <a:extLst>
              <a:ext uri="{FF2B5EF4-FFF2-40B4-BE49-F238E27FC236}">
                <a16:creationId xmlns:a16="http://schemas.microsoft.com/office/drawing/2014/main" id="{3DC61F37-9AAD-4B8A-A1E5-25B44975C2D0}"/>
              </a:ext>
            </a:extLst>
          </p:cNvPr>
          <p:cNvSpPr/>
          <p:nvPr/>
        </p:nvSpPr>
        <p:spPr>
          <a:xfrm>
            <a:off x="9040226" y="4987369"/>
            <a:ext cx="2790129" cy="1021556"/>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MongoDB's indexing and query optimization features ensure fast and efficient data retrieval.</a:t>
            </a:r>
            <a:endParaRPr lang="en-US" sz="1650" dirty="0"/>
          </a:p>
        </p:txBody>
      </p:sp>
    </p:spTree>
    <p:extLst>
      <p:ext uri="{BB962C8B-B14F-4D97-AF65-F5344CB8AC3E}">
        <p14:creationId xmlns:p14="http://schemas.microsoft.com/office/powerpoint/2010/main" val="3325105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00CB0AA3-93F0-4295-B048-AF19F22C6A82}"/>
              </a:ext>
            </a:extLst>
          </p:cNvPr>
          <p:cNvPicPr>
            <a:picLocks noChangeAspect="1"/>
          </p:cNvPicPr>
          <p:nvPr/>
        </p:nvPicPr>
        <p:blipFill>
          <a:blip r:embed="rId2"/>
          <a:stretch>
            <a:fillRect/>
          </a:stretch>
        </p:blipFill>
        <p:spPr>
          <a:xfrm>
            <a:off x="7912248" y="0"/>
            <a:ext cx="4325471" cy="6858000"/>
          </a:xfrm>
          <a:prstGeom prst="rect">
            <a:avLst/>
          </a:prstGeom>
        </p:spPr>
      </p:pic>
      <p:sp>
        <p:nvSpPr>
          <p:cNvPr id="3" name="Text 0">
            <a:extLst>
              <a:ext uri="{FF2B5EF4-FFF2-40B4-BE49-F238E27FC236}">
                <a16:creationId xmlns:a16="http://schemas.microsoft.com/office/drawing/2014/main" id="{AB2C9E51-9CF4-485A-A4CF-3C6F33EC3385}"/>
              </a:ext>
            </a:extLst>
          </p:cNvPr>
          <p:cNvSpPr/>
          <p:nvPr/>
        </p:nvSpPr>
        <p:spPr>
          <a:xfrm>
            <a:off x="1027495" y="157223"/>
            <a:ext cx="6884753" cy="13208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200"/>
              </a:lnSpc>
              <a:buNone/>
            </a:pPr>
            <a:r>
              <a:rPr lang="en-US" sz="4150" dirty="0">
                <a:latin typeface="Montserrat" pitchFamily="34" charset="0"/>
                <a:ea typeface="Montserrat" pitchFamily="34" charset="-122"/>
                <a:cs typeface="Montserrat" pitchFamily="34" charset="-120"/>
              </a:rPr>
              <a:t>Scalability and High Availability</a:t>
            </a:r>
            <a:endParaRPr lang="en-US" sz="4150" dirty="0"/>
          </a:p>
        </p:txBody>
      </p:sp>
      <p:sp>
        <p:nvSpPr>
          <p:cNvPr id="4" name="Shape 1">
            <a:extLst>
              <a:ext uri="{FF2B5EF4-FFF2-40B4-BE49-F238E27FC236}">
                <a16:creationId xmlns:a16="http://schemas.microsoft.com/office/drawing/2014/main" id="{FFC2F58F-6A2E-4B3E-8BFB-7C6A0BB9D6AE}"/>
              </a:ext>
            </a:extLst>
          </p:cNvPr>
          <p:cNvSpPr/>
          <p:nvPr/>
        </p:nvSpPr>
        <p:spPr>
          <a:xfrm>
            <a:off x="124795" y="1322309"/>
            <a:ext cx="45719" cy="5428536"/>
          </a:xfrm>
          <a:prstGeom prst="roundRect">
            <a:avLst>
              <a:gd name="adj" fmla="val 388338"/>
            </a:avLst>
          </a:prstGeom>
          <a:solidFill>
            <a:srgbClr val="4A2C85"/>
          </a:solidFill>
          <a:ln/>
        </p:spPr>
        <p:txBody>
          <a:bodyPr/>
          <a:lstStyle/>
          <a:p>
            <a:endParaRPr lang="en-US"/>
          </a:p>
        </p:txBody>
      </p:sp>
      <p:sp>
        <p:nvSpPr>
          <p:cNvPr id="5" name="Shape 2">
            <a:extLst>
              <a:ext uri="{FF2B5EF4-FFF2-40B4-BE49-F238E27FC236}">
                <a16:creationId xmlns:a16="http://schemas.microsoft.com/office/drawing/2014/main" id="{93895B34-65CD-4C43-8FC4-ECD0137723C4}"/>
              </a:ext>
            </a:extLst>
          </p:cNvPr>
          <p:cNvSpPr/>
          <p:nvPr/>
        </p:nvSpPr>
        <p:spPr>
          <a:xfrm>
            <a:off x="155686" y="2021207"/>
            <a:ext cx="697722" cy="22860"/>
          </a:xfrm>
          <a:prstGeom prst="roundRect">
            <a:avLst>
              <a:gd name="adj" fmla="val 388338"/>
            </a:avLst>
          </a:prstGeom>
          <a:solidFill>
            <a:srgbClr val="4A2C85"/>
          </a:solidFill>
          <a:ln/>
        </p:spPr>
        <p:txBody>
          <a:bodyPr/>
          <a:lstStyle/>
          <a:p>
            <a:endParaRPr lang="en-US"/>
          </a:p>
        </p:txBody>
      </p:sp>
      <p:sp>
        <p:nvSpPr>
          <p:cNvPr id="6" name="Shape 3">
            <a:extLst>
              <a:ext uri="{FF2B5EF4-FFF2-40B4-BE49-F238E27FC236}">
                <a16:creationId xmlns:a16="http://schemas.microsoft.com/office/drawing/2014/main" id="{3BB5D0BE-55A4-4834-9E5D-6684479580EE}"/>
              </a:ext>
            </a:extLst>
          </p:cNvPr>
          <p:cNvSpPr/>
          <p:nvPr/>
        </p:nvSpPr>
        <p:spPr>
          <a:xfrm>
            <a:off x="638967" y="1782842"/>
            <a:ext cx="448528" cy="475536"/>
          </a:xfrm>
          <a:prstGeom prst="roundRect">
            <a:avLst>
              <a:gd name="adj" fmla="val 18668"/>
            </a:avLst>
          </a:prstGeom>
          <a:solidFill>
            <a:srgbClr val="31136C"/>
          </a:solidFill>
          <a:ln w="7620">
            <a:solidFill>
              <a:srgbClr val="4A2C85"/>
            </a:solidFill>
            <a:prstDash val="solid"/>
          </a:ln>
        </p:spPr>
        <p:txBody>
          <a:bodyPr/>
          <a:lstStyle/>
          <a:p>
            <a:endParaRPr lang="en-US"/>
          </a:p>
        </p:txBody>
      </p:sp>
      <p:sp>
        <p:nvSpPr>
          <p:cNvPr id="7" name="Text 4">
            <a:extLst>
              <a:ext uri="{FF2B5EF4-FFF2-40B4-BE49-F238E27FC236}">
                <a16:creationId xmlns:a16="http://schemas.microsoft.com/office/drawing/2014/main" id="{458BC517-5E9C-4D30-9854-84F1BE55029B}"/>
              </a:ext>
            </a:extLst>
          </p:cNvPr>
          <p:cNvSpPr/>
          <p:nvPr/>
        </p:nvSpPr>
        <p:spPr>
          <a:xfrm>
            <a:off x="790360" y="1909643"/>
            <a:ext cx="107921" cy="31706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1</a:t>
            </a:r>
            <a:endParaRPr lang="en-US" sz="2450" dirty="0"/>
          </a:p>
        </p:txBody>
      </p:sp>
      <p:sp>
        <p:nvSpPr>
          <p:cNvPr id="8" name="Text 5">
            <a:extLst>
              <a:ext uri="{FF2B5EF4-FFF2-40B4-BE49-F238E27FC236}">
                <a16:creationId xmlns:a16="http://schemas.microsoft.com/office/drawing/2014/main" id="{6A0D1D38-C11C-4130-9910-25AEA49425BF}"/>
              </a:ext>
            </a:extLst>
          </p:cNvPr>
          <p:cNvSpPr/>
          <p:nvPr/>
        </p:nvSpPr>
        <p:spPr>
          <a:xfrm>
            <a:off x="2062778" y="1689616"/>
            <a:ext cx="2721213" cy="56876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00"/>
              </a:lnSpc>
              <a:buNone/>
            </a:pPr>
            <a:r>
              <a:rPr lang="en-US" sz="2050" dirty="0">
                <a:latin typeface="Montserrat" pitchFamily="34" charset="0"/>
                <a:ea typeface="Montserrat" pitchFamily="34" charset="-122"/>
                <a:cs typeface="Montserrat" pitchFamily="34" charset="-120"/>
              </a:rPr>
              <a:t>Horizontal Scaling</a:t>
            </a:r>
            <a:endParaRPr lang="en-US" sz="2050" dirty="0"/>
          </a:p>
        </p:txBody>
      </p:sp>
      <p:sp>
        <p:nvSpPr>
          <p:cNvPr id="9" name="Text 6">
            <a:extLst>
              <a:ext uri="{FF2B5EF4-FFF2-40B4-BE49-F238E27FC236}">
                <a16:creationId xmlns:a16="http://schemas.microsoft.com/office/drawing/2014/main" id="{C00B0A74-B895-49AE-9E8A-EBBABF98734C}"/>
              </a:ext>
            </a:extLst>
          </p:cNvPr>
          <p:cNvSpPr/>
          <p:nvPr/>
        </p:nvSpPr>
        <p:spPr>
          <a:xfrm>
            <a:off x="2062778" y="2201942"/>
            <a:ext cx="4752419" cy="67627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50"/>
              </a:lnSpc>
              <a:buNone/>
            </a:pPr>
            <a:r>
              <a:rPr lang="en-US" sz="1650" dirty="0">
                <a:latin typeface="Heebo Light" pitchFamily="34" charset="0"/>
                <a:ea typeface="Heebo Light" pitchFamily="34" charset="-122"/>
                <a:cs typeface="Heebo Light" pitchFamily="34" charset="-120"/>
              </a:rPr>
              <a:t>MongoDB's sharding feature enables seamless horizontal scaling by distributing data across multiple servers</a:t>
            </a:r>
            <a:r>
              <a:rPr lang="en-US" sz="1650" dirty="0">
                <a:solidFill>
                  <a:srgbClr val="DCD7E5"/>
                </a:solidFill>
                <a:latin typeface="Heebo Light" pitchFamily="34" charset="0"/>
                <a:ea typeface="Heebo Light" pitchFamily="34" charset="-122"/>
                <a:cs typeface="Heebo Light" pitchFamily="34" charset="-120"/>
              </a:rPr>
              <a:t>.</a:t>
            </a:r>
            <a:endParaRPr lang="en-US" sz="1650" dirty="0"/>
          </a:p>
        </p:txBody>
      </p:sp>
      <p:sp>
        <p:nvSpPr>
          <p:cNvPr id="10" name="Shape 7">
            <a:extLst>
              <a:ext uri="{FF2B5EF4-FFF2-40B4-BE49-F238E27FC236}">
                <a16:creationId xmlns:a16="http://schemas.microsoft.com/office/drawing/2014/main" id="{3941D15E-EFEF-43B3-A10D-C43323419E48}"/>
              </a:ext>
            </a:extLst>
          </p:cNvPr>
          <p:cNvSpPr/>
          <p:nvPr/>
        </p:nvSpPr>
        <p:spPr>
          <a:xfrm>
            <a:off x="168282" y="3818456"/>
            <a:ext cx="697722" cy="22860"/>
          </a:xfrm>
          <a:prstGeom prst="roundRect">
            <a:avLst>
              <a:gd name="adj" fmla="val 388338"/>
            </a:avLst>
          </a:prstGeom>
          <a:solidFill>
            <a:srgbClr val="4A2C85"/>
          </a:solidFill>
          <a:ln/>
        </p:spPr>
        <p:txBody>
          <a:bodyPr/>
          <a:lstStyle/>
          <a:p>
            <a:endParaRPr lang="en-US"/>
          </a:p>
        </p:txBody>
      </p:sp>
      <p:sp>
        <p:nvSpPr>
          <p:cNvPr id="11" name="Shape 8">
            <a:extLst>
              <a:ext uri="{FF2B5EF4-FFF2-40B4-BE49-F238E27FC236}">
                <a16:creationId xmlns:a16="http://schemas.microsoft.com/office/drawing/2014/main" id="{008B9513-4805-45B6-8192-16C7A44025E3}"/>
              </a:ext>
            </a:extLst>
          </p:cNvPr>
          <p:cNvSpPr/>
          <p:nvPr/>
        </p:nvSpPr>
        <p:spPr>
          <a:xfrm>
            <a:off x="637660" y="3593723"/>
            <a:ext cx="448528" cy="475536"/>
          </a:xfrm>
          <a:prstGeom prst="roundRect">
            <a:avLst>
              <a:gd name="adj" fmla="val 18668"/>
            </a:avLst>
          </a:prstGeom>
          <a:solidFill>
            <a:srgbClr val="31136C"/>
          </a:solidFill>
          <a:ln w="7620">
            <a:solidFill>
              <a:srgbClr val="4A2C85"/>
            </a:solidFill>
            <a:prstDash val="solid"/>
          </a:ln>
        </p:spPr>
        <p:txBody>
          <a:bodyPr/>
          <a:lstStyle/>
          <a:p>
            <a:endParaRPr lang="en-US"/>
          </a:p>
        </p:txBody>
      </p:sp>
      <p:sp>
        <p:nvSpPr>
          <p:cNvPr id="12" name="Text 9">
            <a:extLst>
              <a:ext uri="{FF2B5EF4-FFF2-40B4-BE49-F238E27FC236}">
                <a16:creationId xmlns:a16="http://schemas.microsoft.com/office/drawing/2014/main" id="{3FD0D2F2-5CCB-493E-9BBE-04A00F82DEB6}"/>
              </a:ext>
            </a:extLst>
          </p:cNvPr>
          <p:cNvSpPr/>
          <p:nvPr/>
        </p:nvSpPr>
        <p:spPr>
          <a:xfrm rot="10537460" flipH="1" flipV="1">
            <a:off x="851245" y="3690932"/>
            <a:ext cx="45719" cy="30076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2</a:t>
            </a:r>
            <a:endParaRPr lang="en-US" sz="2450" dirty="0"/>
          </a:p>
        </p:txBody>
      </p:sp>
      <p:sp>
        <p:nvSpPr>
          <p:cNvPr id="13" name="Text 10">
            <a:extLst>
              <a:ext uri="{FF2B5EF4-FFF2-40B4-BE49-F238E27FC236}">
                <a16:creationId xmlns:a16="http://schemas.microsoft.com/office/drawing/2014/main" id="{00A2929F-E8A6-460C-B0CE-01EEB73FB358}"/>
              </a:ext>
            </a:extLst>
          </p:cNvPr>
          <p:cNvSpPr/>
          <p:nvPr/>
        </p:nvSpPr>
        <p:spPr>
          <a:xfrm>
            <a:off x="2068156" y="3488296"/>
            <a:ext cx="1120488" cy="33016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00"/>
              </a:lnSpc>
              <a:buNone/>
            </a:pPr>
            <a:r>
              <a:rPr lang="en-US" sz="2050" dirty="0">
                <a:latin typeface="Montserrat" pitchFamily="34" charset="0"/>
                <a:ea typeface="Montserrat" pitchFamily="34" charset="-122"/>
                <a:cs typeface="Montserrat" pitchFamily="34" charset="-120"/>
              </a:rPr>
              <a:t>Replication</a:t>
            </a:r>
            <a:endParaRPr lang="en-US" sz="2050" dirty="0"/>
          </a:p>
        </p:txBody>
      </p:sp>
      <p:sp>
        <p:nvSpPr>
          <p:cNvPr id="14" name="Text 11">
            <a:extLst>
              <a:ext uri="{FF2B5EF4-FFF2-40B4-BE49-F238E27FC236}">
                <a16:creationId xmlns:a16="http://schemas.microsoft.com/office/drawing/2014/main" id="{32E003EF-E602-4939-B5F2-DD090806ED73}"/>
              </a:ext>
            </a:extLst>
          </p:cNvPr>
          <p:cNvSpPr/>
          <p:nvPr/>
        </p:nvSpPr>
        <p:spPr>
          <a:xfrm>
            <a:off x="2062778" y="3969187"/>
            <a:ext cx="4752419" cy="67627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650"/>
              </a:lnSpc>
            </a:pPr>
            <a:r>
              <a:rPr lang="en-US" sz="1650" dirty="0">
                <a:latin typeface="Heebo Light" pitchFamily="34" charset="0"/>
                <a:ea typeface="Heebo Light" pitchFamily="34" charset="-122"/>
                <a:cs typeface="Heebo Light" pitchFamily="34" charset="-120"/>
              </a:rPr>
              <a:t>t-in replication ensures high availability and data </a:t>
            </a:r>
            <a:r>
              <a:rPr lang="en-US" sz="1650" dirty="0" err="1">
                <a:latin typeface="Heebo Light" pitchFamily="34" charset="0"/>
                <a:ea typeface="Heebo Light" pitchFamily="34" charset="-122"/>
                <a:cs typeface="Heebo Light" pitchFamily="34" charset="-120"/>
              </a:rPr>
              <a:t>redundBuilancy</a:t>
            </a:r>
            <a:r>
              <a:rPr lang="en-US" sz="1650" dirty="0">
                <a:latin typeface="Heebo Light" pitchFamily="34" charset="0"/>
                <a:ea typeface="Heebo Light" pitchFamily="34" charset="-122"/>
                <a:cs typeface="Heebo Light" pitchFamily="34" charset="-120"/>
              </a:rPr>
              <a:t>, providing failover and read scaling capabilities</a:t>
            </a:r>
            <a:r>
              <a:rPr lang="en-US" sz="1650" dirty="0">
                <a:solidFill>
                  <a:srgbClr val="DCD7E5"/>
                </a:solidFill>
                <a:latin typeface="Heebo Light" pitchFamily="34" charset="0"/>
                <a:ea typeface="Heebo Light" pitchFamily="34" charset="-122"/>
                <a:cs typeface="Heebo Light" pitchFamily="34" charset="-120"/>
              </a:rPr>
              <a:t>.</a:t>
            </a:r>
            <a:endParaRPr lang="en-US" sz="1650" dirty="0"/>
          </a:p>
        </p:txBody>
      </p:sp>
      <p:sp>
        <p:nvSpPr>
          <p:cNvPr id="15" name="Shape 12">
            <a:extLst>
              <a:ext uri="{FF2B5EF4-FFF2-40B4-BE49-F238E27FC236}">
                <a16:creationId xmlns:a16="http://schemas.microsoft.com/office/drawing/2014/main" id="{E5D9BF54-92FE-4563-857A-3A732E5B2D6F}"/>
              </a:ext>
            </a:extLst>
          </p:cNvPr>
          <p:cNvSpPr/>
          <p:nvPr/>
        </p:nvSpPr>
        <p:spPr>
          <a:xfrm>
            <a:off x="147654" y="5591058"/>
            <a:ext cx="697722" cy="22860"/>
          </a:xfrm>
          <a:prstGeom prst="roundRect">
            <a:avLst>
              <a:gd name="adj" fmla="val 388338"/>
            </a:avLst>
          </a:prstGeom>
          <a:solidFill>
            <a:srgbClr val="4A2C85"/>
          </a:solidFill>
          <a:ln/>
        </p:spPr>
        <p:txBody>
          <a:bodyPr/>
          <a:lstStyle/>
          <a:p>
            <a:endParaRPr lang="en-US"/>
          </a:p>
        </p:txBody>
      </p:sp>
      <p:sp>
        <p:nvSpPr>
          <p:cNvPr id="16" name="Shape 13">
            <a:extLst>
              <a:ext uri="{FF2B5EF4-FFF2-40B4-BE49-F238E27FC236}">
                <a16:creationId xmlns:a16="http://schemas.microsoft.com/office/drawing/2014/main" id="{925C7E4E-AAEE-4CF7-9C3F-91E55518CCB6}"/>
              </a:ext>
            </a:extLst>
          </p:cNvPr>
          <p:cNvSpPr/>
          <p:nvPr/>
        </p:nvSpPr>
        <p:spPr>
          <a:xfrm>
            <a:off x="627984" y="5315316"/>
            <a:ext cx="448528" cy="475536"/>
          </a:xfrm>
          <a:prstGeom prst="roundRect">
            <a:avLst>
              <a:gd name="adj" fmla="val 18668"/>
            </a:avLst>
          </a:prstGeom>
          <a:solidFill>
            <a:srgbClr val="31136C"/>
          </a:solidFill>
          <a:ln w="7620">
            <a:solidFill>
              <a:srgbClr val="4A2C85"/>
            </a:solidFill>
            <a:prstDash val="solid"/>
          </a:ln>
        </p:spPr>
        <p:txBody>
          <a:bodyPr/>
          <a:lstStyle/>
          <a:p>
            <a:endParaRPr lang="en-US"/>
          </a:p>
        </p:txBody>
      </p:sp>
      <p:sp>
        <p:nvSpPr>
          <p:cNvPr id="17" name="Text 14">
            <a:extLst>
              <a:ext uri="{FF2B5EF4-FFF2-40B4-BE49-F238E27FC236}">
                <a16:creationId xmlns:a16="http://schemas.microsoft.com/office/drawing/2014/main" id="{504163DE-85D8-48B7-958A-47BD3BCA6501}"/>
              </a:ext>
            </a:extLst>
          </p:cNvPr>
          <p:cNvSpPr/>
          <p:nvPr/>
        </p:nvSpPr>
        <p:spPr>
          <a:xfrm>
            <a:off x="743974" y="5473789"/>
            <a:ext cx="168675" cy="31706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3</a:t>
            </a:r>
            <a:endParaRPr lang="en-US" sz="2450" dirty="0"/>
          </a:p>
        </p:txBody>
      </p:sp>
      <p:sp>
        <p:nvSpPr>
          <p:cNvPr id="18" name="Text 15">
            <a:extLst>
              <a:ext uri="{FF2B5EF4-FFF2-40B4-BE49-F238E27FC236}">
                <a16:creationId xmlns:a16="http://schemas.microsoft.com/office/drawing/2014/main" id="{CDF57FA3-E920-4195-8C2C-46F509FFEE40}"/>
              </a:ext>
            </a:extLst>
          </p:cNvPr>
          <p:cNvSpPr/>
          <p:nvPr/>
        </p:nvSpPr>
        <p:spPr>
          <a:xfrm>
            <a:off x="2151529" y="5140821"/>
            <a:ext cx="2491947" cy="33016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00"/>
              </a:lnSpc>
              <a:buNone/>
            </a:pPr>
            <a:r>
              <a:rPr lang="en-US" sz="2050" dirty="0">
                <a:latin typeface="Montserrat" pitchFamily="34" charset="0"/>
                <a:ea typeface="Montserrat" pitchFamily="34" charset="-122"/>
                <a:cs typeface="Montserrat" pitchFamily="34" charset="-120"/>
              </a:rPr>
              <a:t>Fault Tolerance</a:t>
            </a:r>
            <a:endParaRPr lang="en-US" sz="2050" dirty="0"/>
          </a:p>
        </p:txBody>
      </p:sp>
      <p:sp>
        <p:nvSpPr>
          <p:cNvPr id="19" name="Text 16">
            <a:extLst>
              <a:ext uri="{FF2B5EF4-FFF2-40B4-BE49-F238E27FC236}">
                <a16:creationId xmlns:a16="http://schemas.microsoft.com/office/drawing/2014/main" id="{5D19C4E8-D90D-4DD1-A39A-ACD0BC829AEE}"/>
              </a:ext>
            </a:extLst>
          </p:cNvPr>
          <p:cNvSpPr/>
          <p:nvPr/>
        </p:nvSpPr>
        <p:spPr>
          <a:xfrm>
            <a:off x="1963507" y="5584211"/>
            <a:ext cx="5833895" cy="101441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50"/>
              </a:lnSpc>
              <a:buNone/>
            </a:pPr>
            <a:r>
              <a:rPr lang="en-US" sz="1650" dirty="0">
                <a:latin typeface="Heebo Light" pitchFamily="34" charset="0"/>
                <a:ea typeface="Heebo Light" pitchFamily="34" charset="-122"/>
                <a:cs typeface="Heebo Light" pitchFamily="34" charset="-120"/>
              </a:rPr>
              <a:t>MongoDB's robust architecture and automatic failover mechanisms ensure continuous operation even in the event of hardware or network failures</a:t>
            </a:r>
            <a:r>
              <a:rPr lang="en-US" sz="1650" dirty="0">
                <a:solidFill>
                  <a:srgbClr val="DCD7E5"/>
                </a:solidFill>
                <a:latin typeface="Heebo Light" pitchFamily="34" charset="0"/>
                <a:ea typeface="Heebo Light" pitchFamily="34" charset="-122"/>
                <a:cs typeface="Heebo Light" pitchFamily="34" charset="-120"/>
              </a:rPr>
              <a:t>.</a:t>
            </a:r>
            <a:endParaRPr lang="en-US" sz="1650" dirty="0"/>
          </a:p>
        </p:txBody>
      </p:sp>
    </p:spTree>
    <p:extLst>
      <p:ext uri="{BB962C8B-B14F-4D97-AF65-F5344CB8AC3E}">
        <p14:creationId xmlns:p14="http://schemas.microsoft.com/office/powerpoint/2010/main" val="1247908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E8D69A27-9F3E-4B6A-98A1-08DFD0D43930}"/>
              </a:ext>
            </a:extLst>
          </p:cNvPr>
          <p:cNvPicPr>
            <a:picLocks noChangeAspect="1"/>
          </p:cNvPicPr>
          <p:nvPr/>
        </p:nvPicPr>
        <p:blipFill>
          <a:blip r:embed="rId2"/>
          <a:stretch>
            <a:fillRect/>
          </a:stretch>
        </p:blipFill>
        <p:spPr>
          <a:xfrm>
            <a:off x="7428853" y="1"/>
            <a:ext cx="4763147" cy="6858000"/>
          </a:xfrm>
          <a:prstGeom prst="rect">
            <a:avLst/>
          </a:prstGeom>
        </p:spPr>
      </p:pic>
      <p:sp>
        <p:nvSpPr>
          <p:cNvPr id="3" name="Text 0">
            <a:extLst>
              <a:ext uri="{FF2B5EF4-FFF2-40B4-BE49-F238E27FC236}">
                <a16:creationId xmlns:a16="http://schemas.microsoft.com/office/drawing/2014/main" id="{8DFBF243-411C-47A1-BDAB-86E5AD228AC7}"/>
              </a:ext>
            </a:extLst>
          </p:cNvPr>
          <p:cNvSpPr/>
          <p:nvPr/>
        </p:nvSpPr>
        <p:spPr>
          <a:xfrm>
            <a:off x="1215673" y="299342"/>
            <a:ext cx="5717587" cy="1024452"/>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50"/>
              </a:lnSpc>
              <a:buNone/>
            </a:pPr>
            <a:r>
              <a:rPr lang="en-US" sz="4450" dirty="0">
                <a:latin typeface="Montserrat" pitchFamily="34" charset="0"/>
                <a:ea typeface="Montserrat" pitchFamily="34" charset="-122"/>
                <a:cs typeface="Montserrat" pitchFamily="34" charset="-120"/>
              </a:rPr>
              <a:t>MongoDB Query Language</a:t>
            </a:r>
            <a:endParaRPr lang="en-US" sz="4450" dirty="0"/>
          </a:p>
        </p:txBody>
      </p:sp>
      <p:pic>
        <p:nvPicPr>
          <p:cNvPr id="4" name="Image 1">
            <a:extLst>
              <a:ext uri="{FF2B5EF4-FFF2-40B4-BE49-F238E27FC236}">
                <a16:creationId xmlns:a16="http://schemas.microsoft.com/office/drawing/2014/main" id="{BA6DD565-D4D1-46BB-9E06-11BAAAEED777}"/>
              </a:ext>
            </a:extLst>
          </p:cNvPr>
          <p:cNvPicPr>
            <a:picLocks noChangeAspect="1"/>
          </p:cNvPicPr>
          <p:nvPr/>
        </p:nvPicPr>
        <p:blipFill>
          <a:blip r:embed="rId3"/>
          <a:stretch>
            <a:fillRect/>
          </a:stretch>
        </p:blipFill>
        <p:spPr>
          <a:xfrm>
            <a:off x="280814" y="1963659"/>
            <a:ext cx="492234" cy="492234"/>
          </a:xfrm>
          <a:prstGeom prst="rect">
            <a:avLst/>
          </a:prstGeom>
        </p:spPr>
      </p:pic>
      <p:sp>
        <p:nvSpPr>
          <p:cNvPr id="5" name="Text 1">
            <a:extLst>
              <a:ext uri="{FF2B5EF4-FFF2-40B4-BE49-F238E27FC236}">
                <a16:creationId xmlns:a16="http://schemas.microsoft.com/office/drawing/2014/main" id="{1ECC356D-04DD-48D9-B5E2-8103370B4E37}"/>
              </a:ext>
            </a:extLst>
          </p:cNvPr>
          <p:cNvSpPr/>
          <p:nvPr/>
        </p:nvSpPr>
        <p:spPr>
          <a:xfrm>
            <a:off x="508802" y="2513200"/>
            <a:ext cx="2133086" cy="46779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2200" dirty="0">
                <a:latin typeface="Montserrat" pitchFamily="34" charset="0"/>
                <a:ea typeface="Montserrat" pitchFamily="34" charset="-122"/>
                <a:cs typeface="Montserrat" pitchFamily="34" charset="-120"/>
              </a:rPr>
              <a:t>Find</a:t>
            </a:r>
            <a:endParaRPr lang="en-US" sz="2200" dirty="0"/>
          </a:p>
        </p:txBody>
      </p:sp>
      <p:sp>
        <p:nvSpPr>
          <p:cNvPr id="6" name="Text 2">
            <a:extLst>
              <a:ext uri="{FF2B5EF4-FFF2-40B4-BE49-F238E27FC236}">
                <a16:creationId xmlns:a16="http://schemas.microsoft.com/office/drawing/2014/main" id="{8EE087C2-BDAF-4898-BBC5-ACC553D16879}"/>
              </a:ext>
            </a:extLst>
          </p:cNvPr>
          <p:cNvSpPr/>
          <p:nvPr/>
        </p:nvSpPr>
        <p:spPr>
          <a:xfrm>
            <a:off x="408050" y="2842819"/>
            <a:ext cx="2730057" cy="98689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850"/>
              </a:lnSpc>
            </a:pPr>
            <a:r>
              <a:rPr lang="en-US" sz="1750" dirty="0" err="1">
                <a:latin typeface="Heebo Light" pitchFamily="34" charset="0"/>
                <a:ea typeface="Heebo Light" pitchFamily="34" charset="-122"/>
                <a:cs typeface="Heebo Light" pitchFamily="34" charset="-120"/>
              </a:rPr>
              <a:t>qPowerfuluerying</a:t>
            </a:r>
            <a:r>
              <a:rPr lang="en-US" sz="1750" dirty="0">
                <a:latin typeface="Heebo Light" pitchFamily="34" charset="0"/>
                <a:ea typeface="Heebo Light" pitchFamily="34" charset="-122"/>
                <a:cs typeface="Heebo Light" pitchFamily="34" charset="-120"/>
              </a:rPr>
              <a:t> capabilities to locate and retrieve specific data.</a:t>
            </a:r>
            <a:endParaRPr lang="en-US" sz="1750" dirty="0"/>
          </a:p>
        </p:txBody>
      </p:sp>
      <p:pic>
        <p:nvPicPr>
          <p:cNvPr id="7" name="Image 2">
            <a:extLst>
              <a:ext uri="{FF2B5EF4-FFF2-40B4-BE49-F238E27FC236}">
                <a16:creationId xmlns:a16="http://schemas.microsoft.com/office/drawing/2014/main" id="{8B6A9236-A08C-4BDB-A595-F54B8B8D66D4}"/>
              </a:ext>
            </a:extLst>
          </p:cNvPr>
          <p:cNvPicPr>
            <a:picLocks noChangeAspect="1"/>
          </p:cNvPicPr>
          <p:nvPr/>
        </p:nvPicPr>
        <p:blipFill>
          <a:blip r:embed="rId4"/>
          <a:stretch>
            <a:fillRect/>
          </a:stretch>
        </p:blipFill>
        <p:spPr>
          <a:xfrm>
            <a:off x="4517031" y="1963659"/>
            <a:ext cx="492234" cy="492234"/>
          </a:xfrm>
          <a:prstGeom prst="rect">
            <a:avLst/>
          </a:prstGeom>
        </p:spPr>
      </p:pic>
      <p:sp>
        <p:nvSpPr>
          <p:cNvPr id="8" name="Text 3">
            <a:extLst>
              <a:ext uri="{FF2B5EF4-FFF2-40B4-BE49-F238E27FC236}">
                <a16:creationId xmlns:a16="http://schemas.microsoft.com/office/drawing/2014/main" id="{B7020951-9E37-44C7-970E-41CB0990C0FF}"/>
              </a:ext>
            </a:extLst>
          </p:cNvPr>
          <p:cNvSpPr/>
          <p:nvPr/>
        </p:nvSpPr>
        <p:spPr>
          <a:xfrm>
            <a:off x="4136571" y="2513200"/>
            <a:ext cx="2440547" cy="80411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2200" dirty="0">
                <a:latin typeface="Montserrat" pitchFamily="34" charset="0"/>
                <a:ea typeface="Montserrat" pitchFamily="34" charset="-122"/>
                <a:cs typeface="Montserrat" pitchFamily="34" charset="-120"/>
              </a:rPr>
              <a:t>Update</a:t>
            </a:r>
            <a:endParaRPr lang="en-US" sz="2200" dirty="0"/>
          </a:p>
        </p:txBody>
      </p:sp>
      <p:sp>
        <p:nvSpPr>
          <p:cNvPr id="9" name="Text 4">
            <a:extLst>
              <a:ext uri="{FF2B5EF4-FFF2-40B4-BE49-F238E27FC236}">
                <a16:creationId xmlns:a16="http://schemas.microsoft.com/office/drawing/2014/main" id="{47B681DD-078B-442A-9FB5-4FC0808D47F0}"/>
              </a:ext>
            </a:extLst>
          </p:cNvPr>
          <p:cNvSpPr/>
          <p:nvPr/>
        </p:nvSpPr>
        <p:spPr>
          <a:xfrm>
            <a:off x="3811768" y="2853254"/>
            <a:ext cx="2730146" cy="524531"/>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latin typeface="Heebo Light" pitchFamily="34" charset="0"/>
                <a:ea typeface="Heebo Light" pitchFamily="34" charset="-122"/>
                <a:cs typeface="Heebo Light" pitchFamily="34" charset="-120"/>
              </a:rPr>
              <a:t>Seamless data modification and manipulation within the database.</a:t>
            </a:r>
            <a:endParaRPr lang="en-US" sz="1750" dirty="0"/>
          </a:p>
        </p:txBody>
      </p:sp>
      <p:pic>
        <p:nvPicPr>
          <p:cNvPr id="10" name="Image 3">
            <a:extLst>
              <a:ext uri="{FF2B5EF4-FFF2-40B4-BE49-F238E27FC236}">
                <a16:creationId xmlns:a16="http://schemas.microsoft.com/office/drawing/2014/main" id="{C17D570F-0F1B-44E6-93E2-99E5FBCD80E5}"/>
              </a:ext>
            </a:extLst>
          </p:cNvPr>
          <p:cNvPicPr>
            <a:picLocks noChangeAspect="1"/>
          </p:cNvPicPr>
          <p:nvPr/>
        </p:nvPicPr>
        <p:blipFill>
          <a:blip r:embed="rId5"/>
          <a:stretch>
            <a:fillRect/>
          </a:stretch>
        </p:blipFill>
        <p:spPr>
          <a:xfrm>
            <a:off x="161933" y="4246360"/>
            <a:ext cx="492234" cy="492234"/>
          </a:xfrm>
          <a:prstGeom prst="rect">
            <a:avLst/>
          </a:prstGeom>
        </p:spPr>
      </p:pic>
      <p:sp>
        <p:nvSpPr>
          <p:cNvPr id="11" name="Text 5">
            <a:extLst>
              <a:ext uri="{FF2B5EF4-FFF2-40B4-BE49-F238E27FC236}">
                <a16:creationId xmlns:a16="http://schemas.microsoft.com/office/drawing/2014/main" id="{DA65FD22-067D-4A4C-835C-EE44A7A4C789}"/>
              </a:ext>
            </a:extLst>
          </p:cNvPr>
          <p:cNvSpPr/>
          <p:nvPr/>
        </p:nvSpPr>
        <p:spPr>
          <a:xfrm>
            <a:off x="453243" y="4899175"/>
            <a:ext cx="2145289" cy="25607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2200" dirty="0">
                <a:latin typeface="Montserrat" pitchFamily="34" charset="0"/>
                <a:ea typeface="Montserrat" pitchFamily="34" charset="-122"/>
                <a:cs typeface="Montserrat" pitchFamily="34" charset="-120"/>
              </a:rPr>
              <a:t>Insert</a:t>
            </a:r>
            <a:endParaRPr lang="en-US" sz="2200" dirty="0"/>
          </a:p>
        </p:txBody>
      </p:sp>
      <p:sp>
        <p:nvSpPr>
          <p:cNvPr id="12" name="Text 6">
            <a:extLst>
              <a:ext uri="{FF2B5EF4-FFF2-40B4-BE49-F238E27FC236}">
                <a16:creationId xmlns:a16="http://schemas.microsoft.com/office/drawing/2014/main" id="{E82A390B-2A4A-4AE5-8A52-9321AC41F787}"/>
              </a:ext>
            </a:extLst>
          </p:cNvPr>
          <p:cNvSpPr/>
          <p:nvPr/>
        </p:nvSpPr>
        <p:spPr>
          <a:xfrm>
            <a:off x="161933" y="5443556"/>
            <a:ext cx="2425215" cy="135004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latin typeface="Heebo Light" pitchFamily="34" charset="0"/>
                <a:ea typeface="Heebo Light" pitchFamily="34" charset="-122"/>
                <a:cs typeface="Heebo Light" pitchFamily="34" charset="-120"/>
              </a:rPr>
              <a:t>Efficient addition of new data to the MongoDB database.</a:t>
            </a:r>
            <a:endParaRPr lang="en-US" sz="1750" dirty="0"/>
          </a:p>
        </p:txBody>
      </p:sp>
      <p:pic>
        <p:nvPicPr>
          <p:cNvPr id="13" name="Image 4">
            <a:extLst>
              <a:ext uri="{FF2B5EF4-FFF2-40B4-BE49-F238E27FC236}">
                <a16:creationId xmlns:a16="http://schemas.microsoft.com/office/drawing/2014/main" id="{AA8418FF-03E5-4F87-98DC-04EE52F19E38}"/>
              </a:ext>
            </a:extLst>
          </p:cNvPr>
          <p:cNvPicPr>
            <a:picLocks noChangeAspect="1"/>
          </p:cNvPicPr>
          <p:nvPr/>
        </p:nvPicPr>
        <p:blipFill>
          <a:blip r:embed="rId6"/>
          <a:stretch>
            <a:fillRect/>
          </a:stretch>
        </p:blipFill>
        <p:spPr>
          <a:xfrm>
            <a:off x="4596859" y="4189036"/>
            <a:ext cx="492234" cy="492234"/>
          </a:xfrm>
          <a:prstGeom prst="rect">
            <a:avLst/>
          </a:prstGeom>
        </p:spPr>
      </p:pic>
      <p:sp>
        <p:nvSpPr>
          <p:cNvPr id="14" name="Text 7">
            <a:extLst>
              <a:ext uri="{FF2B5EF4-FFF2-40B4-BE49-F238E27FC236}">
                <a16:creationId xmlns:a16="http://schemas.microsoft.com/office/drawing/2014/main" id="{F5D68481-E231-48AA-96DC-613823EA03FD}"/>
              </a:ext>
            </a:extLst>
          </p:cNvPr>
          <p:cNvSpPr/>
          <p:nvPr/>
        </p:nvSpPr>
        <p:spPr>
          <a:xfrm>
            <a:off x="4261136" y="4928660"/>
            <a:ext cx="1919236" cy="514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2200" dirty="0">
                <a:latin typeface="Montserrat" pitchFamily="34" charset="0"/>
                <a:ea typeface="Montserrat" pitchFamily="34" charset="-122"/>
                <a:cs typeface="Montserrat" pitchFamily="34" charset="-120"/>
              </a:rPr>
              <a:t>Delete</a:t>
            </a:r>
            <a:endParaRPr lang="en-US" sz="2200" dirty="0"/>
          </a:p>
        </p:txBody>
      </p:sp>
      <p:sp>
        <p:nvSpPr>
          <p:cNvPr id="15" name="Text 8">
            <a:extLst>
              <a:ext uri="{FF2B5EF4-FFF2-40B4-BE49-F238E27FC236}">
                <a16:creationId xmlns:a16="http://schemas.microsoft.com/office/drawing/2014/main" id="{F49CBDE8-BEBA-425B-84E1-140252E1D6F2}"/>
              </a:ext>
            </a:extLst>
          </p:cNvPr>
          <p:cNvSpPr/>
          <p:nvPr/>
        </p:nvSpPr>
        <p:spPr>
          <a:xfrm>
            <a:off x="3835627" y="5443555"/>
            <a:ext cx="2344745" cy="135004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latin typeface="Heebo Light" pitchFamily="34" charset="0"/>
                <a:ea typeface="Heebo Light" pitchFamily="34" charset="-122"/>
                <a:cs typeface="Heebo Light" pitchFamily="34" charset="-120"/>
              </a:rPr>
              <a:t>Precise removal of data from the MongoDB database.</a:t>
            </a:r>
            <a:endParaRPr lang="en-US" sz="1750" dirty="0"/>
          </a:p>
        </p:txBody>
      </p:sp>
    </p:spTree>
    <p:extLst>
      <p:ext uri="{BB962C8B-B14F-4D97-AF65-F5344CB8AC3E}">
        <p14:creationId xmlns:p14="http://schemas.microsoft.com/office/powerpoint/2010/main" val="3880235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FCD406B6-E17D-4040-AAF5-E662C289660E}"/>
              </a:ext>
            </a:extLst>
          </p:cNvPr>
          <p:cNvPicPr>
            <a:picLocks noChangeAspect="1"/>
          </p:cNvPicPr>
          <p:nvPr/>
        </p:nvPicPr>
        <p:blipFill>
          <a:blip r:embed="rId2"/>
          <a:stretch>
            <a:fillRect/>
          </a:stretch>
        </p:blipFill>
        <p:spPr>
          <a:xfrm>
            <a:off x="0" y="0"/>
            <a:ext cx="12192000" cy="2327910"/>
          </a:xfrm>
          <a:prstGeom prst="rect">
            <a:avLst/>
          </a:prstGeom>
        </p:spPr>
      </p:pic>
      <p:sp>
        <p:nvSpPr>
          <p:cNvPr id="3" name="Text 0">
            <a:extLst>
              <a:ext uri="{FF2B5EF4-FFF2-40B4-BE49-F238E27FC236}">
                <a16:creationId xmlns:a16="http://schemas.microsoft.com/office/drawing/2014/main" id="{A947BB02-37A9-4F62-90D2-CCF1F89536E8}"/>
              </a:ext>
            </a:extLst>
          </p:cNvPr>
          <p:cNvSpPr/>
          <p:nvPr/>
        </p:nvSpPr>
        <p:spPr>
          <a:xfrm>
            <a:off x="1567543" y="2485541"/>
            <a:ext cx="6276203" cy="135088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0"/>
              </a:lnSpc>
              <a:buNone/>
            </a:pPr>
            <a:r>
              <a:rPr lang="en-US" sz="4250" dirty="0">
                <a:latin typeface="Montserrat" pitchFamily="34" charset="0"/>
                <a:ea typeface="Montserrat" pitchFamily="34" charset="-122"/>
                <a:cs typeface="Montserrat" pitchFamily="34" charset="-120"/>
              </a:rPr>
              <a:t>Aggregation and Analytics</a:t>
            </a:r>
            <a:endParaRPr lang="en-US" sz="4250" dirty="0"/>
          </a:p>
        </p:txBody>
      </p:sp>
      <p:pic>
        <p:nvPicPr>
          <p:cNvPr id="4" name="Image 1">
            <a:extLst>
              <a:ext uri="{FF2B5EF4-FFF2-40B4-BE49-F238E27FC236}">
                <a16:creationId xmlns:a16="http://schemas.microsoft.com/office/drawing/2014/main" id="{30F6D3D9-98DC-4C79-A7C4-81548C88B184}"/>
              </a:ext>
            </a:extLst>
          </p:cNvPr>
          <p:cNvPicPr>
            <a:picLocks noChangeAspect="1"/>
          </p:cNvPicPr>
          <p:nvPr/>
        </p:nvPicPr>
        <p:blipFill>
          <a:blip r:embed="rId3"/>
          <a:stretch>
            <a:fillRect/>
          </a:stretch>
        </p:blipFill>
        <p:spPr>
          <a:xfrm>
            <a:off x="0" y="3248830"/>
            <a:ext cx="3135086" cy="873323"/>
          </a:xfrm>
          <a:prstGeom prst="rect">
            <a:avLst/>
          </a:prstGeom>
        </p:spPr>
      </p:pic>
      <p:sp>
        <p:nvSpPr>
          <p:cNvPr id="5" name="Text 1">
            <a:extLst>
              <a:ext uri="{FF2B5EF4-FFF2-40B4-BE49-F238E27FC236}">
                <a16:creationId xmlns:a16="http://schemas.microsoft.com/office/drawing/2014/main" id="{3CE74078-2266-48F3-B2BE-F7378B89DA40}"/>
              </a:ext>
            </a:extLst>
          </p:cNvPr>
          <p:cNvSpPr/>
          <p:nvPr/>
        </p:nvSpPr>
        <p:spPr>
          <a:xfrm>
            <a:off x="0" y="4279784"/>
            <a:ext cx="2811542" cy="34111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50"/>
              </a:lnSpc>
              <a:buNone/>
            </a:pPr>
            <a:r>
              <a:rPr lang="en-US" sz="2100" dirty="0">
                <a:latin typeface="Montserrat" pitchFamily="34" charset="0"/>
                <a:ea typeface="Montserrat" pitchFamily="34" charset="-122"/>
                <a:cs typeface="Montserrat" pitchFamily="34" charset="-120"/>
              </a:rPr>
              <a:t>Data Transformation</a:t>
            </a:r>
            <a:endParaRPr lang="en-US" sz="2100" dirty="0"/>
          </a:p>
        </p:txBody>
      </p:sp>
      <p:sp>
        <p:nvSpPr>
          <p:cNvPr id="6" name="Text 2">
            <a:extLst>
              <a:ext uri="{FF2B5EF4-FFF2-40B4-BE49-F238E27FC236}">
                <a16:creationId xmlns:a16="http://schemas.microsoft.com/office/drawing/2014/main" id="{546A149C-2E44-4FB5-BADD-4C4C1CF4D588}"/>
              </a:ext>
            </a:extLst>
          </p:cNvPr>
          <p:cNvSpPr/>
          <p:nvPr/>
        </p:nvSpPr>
        <p:spPr>
          <a:xfrm>
            <a:off x="108532" y="4799659"/>
            <a:ext cx="3474382" cy="104798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700" dirty="0">
                <a:latin typeface="Heebo Light" pitchFamily="34" charset="0"/>
                <a:ea typeface="Heebo Light" pitchFamily="34" charset="-122"/>
                <a:cs typeface="Heebo Light" pitchFamily="34" charset="-120"/>
              </a:rPr>
              <a:t>MongoDB's aggregation pipeline allows for complex data transformation and manipulation</a:t>
            </a:r>
            <a:r>
              <a:rPr lang="en-US" sz="1700" dirty="0">
                <a:solidFill>
                  <a:srgbClr val="DCD7E5"/>
                </a:solidFill>
                <a:latin typeface="Heebo Light" pitchFamily="34" charset="0"/>
                <a:ea typeface="Heebo Light" pitchFamily="34" charset="-122"/>
                <a:cs typeface="Heebo Light" pitchFamily="34" charset="-120"/>
              </a:rPr>
              <a:t>.</a:t>
            </a:r>
            <a:endParaRPr lang="en-US" sz="1700" dirty="0"/>
          </a:p>
        </p:txBody>
      </p:sp>
      <p:pic>
        <p:nvPicPr>
          <p:cNvPr id="7" name="Image 2">
            <a:extLst>
              <a:ext uri="{FF2B5EF4-FFF2-40B4-BE49-F238E27FC236}">
                <a16:creationId xmlns:a16="http://schemas.microsoft.com/office/drawing/2014/main" id="{629773D1-64F4-4B95-90B0-B9D59551603E}"/>
              </a:ext>
            </a:extLst>
          </p:cNvPr>
          <p:cNvPicPr>
            <a:picLocks noChangeAspect="1"/>
          </p:cNvPicPr>
          <p:nvPr/>
        </p:nvPicPr>
        <p:blipFill>
          <a:blip r:embed="rId4"/>
          <a:stretch>
            <a:fillRect/>
          </a:stretch>
        </p:blipFill>
        <p:spPr>
          <a:xfrm>
            <a:off x="4076075" y="3310913"/>
            <a:ext cx="3368307" cy="873323"/>
          </a:xfrm>
          <a:prstGeom prst="rect">
            <a:avLst/>
          </a:prstGeom>
        </p:spPr>
      </p:pic>
      <p:sp>
        <p:nvSpPr>
          <p:cNvPr id="8" name="Text 3">
            <a:extLst>
              <a:ext uri="{FF2B5EF4-FFF2-40B4-BE49-F238E27FC236}">
                <a16:creationId xmlns:a16="http://schemas.microsoft.com/office/drawing/2014/main" id="{FB576BD6-9572-4838-855B-5F07C2E7BF07}"/>
              </a:ext>
            </a:extLst>
          </p:cNvPr>
          <p:cNvSpPr/>
          <p:nvPr/>
        </p:nvSpPr>
        <p:spPr>
          <a:xfrm>
            <a:off x="4354286" y="4320310"/>
            <a:ext cx="2360238" cy="49120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50"/>
              </a:lnSpc>
              <a:buNone/>
            </a:pPr>
            <a:r>
              <a:rPr lang="en-US" sz="2100" dirty="0">
                <a:latin typeface="Montserrat" pitchFamily="34" charset="0"/>
                <a:ea typeface="Montserrat" pitchFamily="34" charset="-122"/>
                <a:cs typeface="Montserrat" pitchFamily="34" charset="-120"/>
              </a:rPr>
              <a:t>Real-Time Analytics</a:t>
            </a:r>
            <a:endParaRPr lang="en-US" sz="2100" dirty="0"/>
          </a:p>
        </p:txBody>
      </p:sp>
      <p:sp>
        <p:nvSpPr>
          <p:cNvPr id="9" name="Text 4">
            <a:extLst>
              <a:ext uri="{FF2B5EF4-FFF2-40B4-BE49-F238E27FC236}">
                <a16:creationId xmlns:a16="http://schemas.microsoft.com/office/drawing/2014/main" id="{DC4DD98B-C23D-426C-B6AD-D5E0F6DA364F}"/>
              </a:ext>
            </a:extLst>
          </p:cNvPr>
          <p:cNvSpPr/>
          <p:nvPr/>
        </p:nvSpPr>
        <p:spPr>
          <a:xfrm>
            <a:off x="4130576" y="4947589"/>
            <a:ext cx="3930848" cy="104798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700" dirty="0">
                <a:latin typeface="Heebo Light" pitchFamily="34" charset="0"/>
                <a:ea typeface="Heebo Light" pitchFamily="34" charset="-122"/>
                <a:cs typeface="Heebo Light" pitchFamily="34" charset="-120"/>
              </a:rPr>
              <a:t>Powerful aggregation capabilities enable real-time analytics and business intelligence on MongoDB data.</a:t>
            </a:r>
            <a:endParaRPr lang="en-US" sz="1700" dirty="0"/>
          </a:p>
        </p:txBody>
      </p:sp>
      <p:pic>
        <p:nvPicPr>
          <p:cNvPr id="10" name="Image 3">
            <a:extLst>
              <a:ext uri="{FF2B5EF4-FFF2-40B4-BE49-F238E27FC236}">
                <a16:creationId xmlns:a16="http://schemas.microsoft.com/office/drawing/2014/main" id="{7EFCE71A-4AB5-416B-A127-723B1EDA6EA9}"/>
              </a:ext>
            </a:extLst>
          </p:cNvPr>
          <p:cNvPicPr>
            <a:picLocks noChangeAspect="1"/>
          </p:cNvPicPr>
          <p:nvPr/>
        </p:nvPicPr>
        <p:blipFill>
          <a:blip r:embed="rId5"/>
          <a:stretch>
            <a:fillRect/>
          </a:stretch>
        </p:blipFill>
        <p:spPr>
          <a:xfrm>
            <a:off x="8385372" y="3338461"/>
            <a:ext cx="3368307" cy="873323"/>
          </a:xfrm>
          <a:prstGeom prst="rect">
            <a:avLst/>
          </a:prstGeom>
        </p:spPr>
      </p:pic>
      <p:sp>
        <p:nvSpPr>
          <p:cNvPr id="11" name="Text 5">
            <a:extLst>
              <a:ext uri="{FF2B5EF4-FFF2-40B4-BE49-F238E27FC236}">
                <a16:creationId xmlns:a16="http://schemas.microsoft.com/office/drawing/2014/main" id="{36259875-E678-4E01-873E-3387F3FF64B0}"/>
              </a:ext>
            </a:extLst>
          </p:cNvPr>
          <p:cNvSpPr/>
          <p:nvPr/>
        </p:nvSpPr>
        <p:spPr>
          <a:xfrm>
            <a:off x="8850092" y="4320310"/>
            <a:ext cx="2729151" cy="34111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650"/>
              </a:lnSpc>
              <a:buNone/>
            </a:pPr>
            <a:r>
              <a:rPr lang="en-US" sz="2100" dirty="0">
                <a:latin typeface="Montserrat" pitchFamily="34" charset="0"/>
                <a:ea typeface="Montserrat" pitchFamily="34" charset="-122"/>
                <a:cs typeface="Montserrat" pitchFamily="34" charset="-120"/>
              </a:rPr>
              <a:t>Flexible Reporting</a:t>
            </a:r>
            <a:endParaRPr lang="en-US" sz="2100" dirty="0"/>
          </a:p>
        </p:txBody>
      </p:sp>
      <p:sp>
        <p:nvSpPr>
          <p:cNvPr id="12" name="Text 6">
            <a:extLst>
              <a:ext uri="{FF2B5EF4-FFF2-40B4-BE49-F238E27FC236}">
                <a16:creationId xmlns:a16="http://schemas.microsoft.com/office/drawing/2014/main" id="{E8EE2A85-5868-4E83-AE57-A7112C0E0F59}"/>
              </a:ext>
            </a:extLst>
          </p:cNvPr>
          <p:cNvSpPr/>
          <p:nvPr/>
        </p:nvSpPr>
        <p:spPr>
          <a:xfrm>
            <a:off x="8385372" y="4947589"/>
            <a:ext cx="3930848" cy="104798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700" dirty="0">
                <a:latin typeface="Heebo Light" pitchFamily="34" charset="0"/>
                <a:ea typeface="Heebo Light" pitchFamily="34" charset="-122"/>
                <a:cs typeface="Heebo Light" pitchFamily="34" charset="-120"/>
              </a:rPr>
              <a:t>The aggregation framework provides a flexible and extensible way to generate custom reports.</a:t>
            </a:r>
            <a:endParaRPr lang="en-US" sz="1700" dirty="0"/>
          </a:p>
        </p:txBody>
      </p:sp>
    </p:spTree>
    <p:extLst>
      <p:ext uri="{BB962C8B-B14F-4D97-AF65-F5344CB8AC3E}">
        <p14:creationId xmlns:p14="http://schemas.microsoft.com/office/powerpoint/2010/main" val="3524900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26E8500D-9E1D-498B-84F0-17069536800D}"/>
              </a:ext>
            </a:extLst>
          </p:cNvPr>
          <p:cNvPicPr>
            <a:picLocks noChangeAspect="1"/>
          </p:cNvPicPr>
          <p:nvPr/>
        </p:nvPicPr>
        <p:blipFill>
          <a:blip r:embed="rId2"/>
          <a:stretch>
            <a:fillRect/>
          </a:stretch>
        </p:blipFill>
        <p:spPr>
          <a:xfrm>
            <a:off x="8113487" y="-72884"/>
            <a:ext cx="4078514" cy="6930884"/>
          </a:xfrm>
          <a:prstGeom prst="rect">
            <a:avLst/>
          </a:prstGeom>
        </p:spPr>
      </p:pic>
      <p:sp>
        <p:nvSpPr>
          <p:cNvPr id="3" name="Text 0">
            <a:extLst>
              <a:ext uri="{FF2B5EF4-FFF2-40B4-BE49-F238E27FC236}">
                <a16:creationId xmlns:a16="http://schemas.microsoft.com/office/drawing/2014/main" id="{C8A40273-351F-498D-BB14-AE0D30E005E6}"/>
              </a:ext>
            </a:extLst>
          </p:cNvPr>
          <p:cNvSpPr/>
          <p:nvPr/>
        </p:nvSpPr>
        <p:spPr>
          <a:xfrm>
            <a:off x="1297719" y="29410"/>
            <a:ext cx="6458857" cy="133635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0"/>
              </a:lnSpc>
              <a:buNone/>
            </a:pPr>
            <a:r>
              <a:rPr lang="en-US" sz="4300" dirty="0">
                <a:latin typeface="Montserrat" pitchFamily="34" charset="0"/>
                <a:ea typeface="Montserrat" pitchFamily="34" charset="-122"/>
                <a:cs typeface="Montserrat" pitchFamily="34" charset="-120"/>
              </a:rPr>
              <a:t>Integrating MongoDB with Applications</a:t>
            </a:r>
            <a:endParaRPr lang="en-US" sz="4300" dirty="0"/>
          </a:p>
        </p:txBody>
      </p:sp>
      <p:sp>
        <p:nvSpPr>
          <p:cNvPr id="4" name="Shape 1">
            <a:extLst>
              <a:ext uri="{FF2B5EF4-FFF2-40B4-BE49-F238E27FC236}">
                <a16:creationId xmlns:a16="http://schemas.microsoft.com/office/drawing/2014/main" id="{46754D5D-6FD9-43C7-8E03-95D283F7F51D}"/>
              </a:ext>
            </a:extLst>
          </p:cNvPr>
          <p:cNvSpPr/>
          <p:nvPr/>
        </p:nvSpPr>
        <p:spPr>
          <a:xfrm>
            <a:off x="-506006" y="1612226"/>
            <a:ext cx="7281555" cy="5330190"/>
          </a:xfrm>
          <a:prstGeom prst="roundRect">
            <a:avLst>
              <a:gd name="adj" fmla="val 1725"/>
            </a:avLst>
          </a:prstGeom>
          <a:noFill/>
          <a:ln w="7620">
            <a:solidFill>
              <a:srgbClr val="FFFFFF">
                <a:alpha val="24000"/>
              </a:srgbClr>
            </a:solidFill>
            <a:prstDash val="solid"/>
          </a:ln>
        </p:spPr>
        <p:txBody>
          <a:bodyPr/>
          <a:lstStyle/>
          <a:p>
            <a:endParaRPr lang="en-US"/>
          </a:p>
        </p:txBody>
      </p:sp>
      <p:sp>
        <p:nvSpPr>
          <p:cNvPr id="5" name="Shape 2">
            <a:extLst>
              <a:ext uri="{FF2B5EF4-FFF2-40B4-BE49-F238E27FC236}">
                <a16:creationId xmlns:a16="http://schemas.microsoft.com/office/drawing/2014/main" id="{0F68AFCC-2C0A-4B30-9AFD-CAD6A3F4FF54}"/>
              </a:ext>
            </a:extLst>
          </p:cNvPr>
          <p:cNvSpPr/>
          <p:nvPr/>
        </p:nvSpPr>
        <p:spPr>
          <a:xfrm>
            <a:off x="3337942" y="1799988"/>
            <a:ext cx="4380554" cy="1328737"/>
          </a:xfrm>
          <a:prstGeom prst="rect">
            <a:avLst/>
          </a:prstGeom>
          <a:solidFill>
            <a:srgbClr val="FFFFFF">
              <a:alpha val="4000"/>
            </a:srgbClr>
          </a:solidFill>
          <a:ln/>
        </p:spPr>
        <p:txBody>
          <a:bodyPr/>
          <a:lstStyle/>
          <a:p>
            <a:endParaRPr lang="en-US"/>
          </a:p>
        </p:txBody>
      </p:sp>
      <p:sp>
        <p:nvSpPr>
          <p:cNvPr id="6" name="Text 3">
            <a:extLst>
              <a:ext uri="{FF2B5EF4-FFF2-40B4-BE49-F238E27FC236}">
                <a16:creationId xmlns:a16="http://schemas.microsoft.com/office/drawing/2014/main" id="{7143F396-04FA-421B-8B60-BAF3E88500B9}"/>
              </a:ext>
            </a:extLst>
          </p:cNvPr>
          <p:cNvSpPr/>
          <p:nvPr/>
        </p:nvSpPr>
        <p:spPr>
          <a:xfrm>
            <a:off x="179223" y="1768793"/>
            <a:ext cx="3184934" cy="35028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Programming Languages</a:t>
            </a:r>
            <a:endParaRPr lang="en-US" sz="1700" dirty="0"/>
          </a:p>
        </p:txBody>
      </p:sp>
      <p:sp>
        <p:nvSpPr>
          <p:cNvPr id="7" name="Text 4">
            <a:extLst>
              <a:ext uri="{FF2B5EF4-FFF2-40B4-BE49-F238E27FC236}">
                <a16:creationId xmlns:a16="http://schemas.microsoft.com/office/drawing/2014/main" id="{F68DB504-C442-49B8-B851-4B2EB2AF3AF8}"/>
              </a:ext>
            </a:extLst>
          </p:cNvPr>
          <p:cNvSpPr/>
          <p:nvPr/>
        </p:nvSpPr>
        <p:spPr>
          <a:xfrm>
            <a:off x="3337942" y="1758792"/>
            <a:ext cx="3211151" cy="1050846"/>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MongoDB provides official drivers for popular languages like Java, Python, Node.js, and more.</a:t>
            </a:r>
            <a:endParaRPr lang="en-US" sz="1700" dirty="0"/>
          </a:p>
        </p:txBody>
      </p:sp>
      <p:sp>
        <p:nvSpPr>
          <p:cNvPr id="8" name="Shape 5">
            <a:extLst>
              <a:ext uri="{FF2B5EF4-FFF2-40B4-BE49-F238E27FC236}">
                <a16:creationId xmlns:a16="http://schemas.microsoft.com/office/drawing/2014/main" id="{4F7BEF17-4D7E-443C-9340-21E697E398A3}"/>
              </a:ext>
            </a:extLst>
          </p:cNvPr>
          <p:cNvSpPr/>
          <p:nvPr/>
        </p:nvSpPr>
        <p:spPr>
          <a:xfrm>
            <a:off x="35828" y="2891880"/>
            <a:ext cx="7266976" cy="1328737"/>
          </a:xfrm>
          <a:prstGeom prst="rect">
            <a:avLst/>
          </a:prstGeom>
          <a:solidFill>
            <a:srgbClr val="000000">
              <a:alpha val="4000"/>
            </a:srgbClr>
          </a:solidFill>
          <a:ln/>
        </p:spPr>
        <p:txBody>
          <a:bodyPr/>
          <a:lstStyle/>
          <a:p>
            <a:endParaRPr lang="en-US"/>
          </a:p>
        </p:txBody>
      </p:sp>
      <p:sp>
        <p:nvSpPr>
          <p:cNvPr id="9" name="Text 6">
            <a:extLst>
              <a:ext uri="{FF2B5EF4-FFF2-40B4-BE49-F238E27FC236}">
                <a16:creationId xmlns:a16="http://schemas.microsoft.com/office/drawing/2014/main" id="{573458A6-D061-4AA1-A425-63624AB2F5F1}"/>
              </a:ext>
            </a:extLst>
          </p:cNvPr>
          <p:cNvSpPr/>
          <p:nvPr/>
        </p:nvSpPr>
        <p:spPr>
          <a:xfrm>
            <a:off x="126791" y="3087529"/>
            <a:ext cx="2620279" cy="35028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Web Frameworks</a:t>
            </a:r>
            <a:endParaRPr lang="en-US" sz="1700" dirty="0"/>
          </a:p>
        </p:txBody>
      </p:sp>
      <p:sp>
        <p:nvSpPr>
          <p:cNvPr id="10" name="Text 7">
            <a:extLst>
              <a:ext uri="{FF2B5EF4-FFF2-40B4-BE49-F238E27FC236}">
                <a16:creationId xmlns:a16="http://schemas.microsoft.com/office/drawing/2014/main" id="{8066ADCC-815D-471F-BB55-0495EE6F26D8}"/>
              </a:ext>
            </a:extLst>
          </p:cNvPr>
          <p:cNvSpPr/>
          <p:nvPr/>
        </p:nvSpPr>
        <p:spPr>
          <a:xfrm>
            <a:off x="3390374" y="3056097"/>
            <a:ext cx="3211151" cy="1050846"/>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Seamless integration with web frameworks like Express.js, Django, and Spring Boot.</a:t>
            </a:r>
            <a:endParaRPr lang="en-US" sz="1700" dirty="0"/>
          </a:p>
        </p:txBody>
      </p:sp>
      <p:sp>
        <p:nvSpPr>
          <p:cNvPr id="11" name="Shape 8">
            <a:extLst>
              <a:ext uri="{FF2B5EF4-FFF2-40B4-BE49-F238E27FC236}">
                <a16:creationId xmlns:a16="http://schemas.microsoft.com/office/drawing/2014/main" id="{0018E767-0FD8-40A5-B19F-A2963245EEFA}"/>
              </a:ext>
            </a:extLst>
          </p:cNvPr>
          <p:cNvSpPr/>
          <p:nvPr/>
        </p:nvSpPr>
        <p:spPr>
          <a:xfrm>
            <a:off x="-379864" y="4117422"/>
            <a:ext cx="7266976" cy="1328737"/>
          </a:xfrm>
          <a:prstGeom prst="rect">
            <a:avLst/>
          </a:prstGeom>
          <a:solidFill>
            <a:srgbClr val="FFFFFF">
              <a:alpha val="4000"/>
            </a:srgbClr>
          </a:solidFill>
          <a:ln/>
        </p:spPr>
        <p:txBody>
          <a:bodyPr/>
          <a:lstStyle/>
          <a:p>
            <a:endParaRPr lang="en-US"/>
          </a:p>
        </p:txBody>
      </p:sp>
      <p:sp>
        <p:nvSpPr>
          <p:cNvPr id="12" name="Text 9">
            <a:extLst>
              <a:ext uri="{FF2B5EF4-FFF2-40B4-BE49-F238E27FC236}">
                <a16:creationId xmlns:a16="http://schemas.microsoft.com/office/drawing/2014/main" id="{07DFD952-CCA5-4DF4-AD0B-305042DF044C}"/>
              </a:ext>
            </a:extLst>
          </p:cNvPr>
          <p:cNvSpPr/>
          <p:nvPr/>
        </p:nvSpPr>
        <p:spPr>
          <a:xfrm>
            <a:off x="126791" y="4241126"/>
            <a:ext cx="3263583" cy="35028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Business Intelligence</a:t>
            </a:r>
            <a:endParaRPr lang="en-US" sz="1700" dirty="0"/>
          </a:p>
        </p:txBody>
      </p:sp>
      <p:sp>
        <p:nvSpPr>
          <p:cNvPr id="13" name="Text 10">
            <a:extLst>
              <a:ext uri="{FF2B5EF4-FFF2-40B4-BE49-F238E27FC236}">
                <a16:creationId xmlns:a16="http://schemas.microsoft.com/office/drawing/2014/main" id="{72E9C6DF-47D4-414C-A5F1-F9816EA24AFB}"/>
              </a:ext>
            </a:extLst>
          </p:cNvPr>
          <p:cNvSpPr/>
          <p:nvPr/>
        </p:nvSpPr>
        <p:spPr>
          <a:xfrm>
            <a:off x="3390374" y="4292269"/>
            <a:ext cx="3211151" cy="1050846"/>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Easily integrate MongoDB data with BI tools like Tableau, Power BI, and Qlik.</a:t>
            </a:r>
            <a:endParaRPr lang="en-US" sz="1700" dirty="0"/>
          </a:p>
        </p:txBody>
      </p:sp>
      <p:sp>
        <p:nvSpPr>
          <p:cNvPr id="14" name="Shape 11">
            <a:extLst>
              <a:ext uri="{FF2B5EF4-FFF2-40B4-BE49-F238E27FC236}">
                <a16:creationId xmlns:a16="http://schemas.microsoft.com/office/drawing/2014/main" id="{76A5A539-D95F-4220-9A89-55A7DDE2AE00}"/>
              </a:ext>
            </a:extLst>
          </p:cNvPr>
          <p:cNvSpPr/>
          <p:nvPr/>
        </p:nvSpPr>
        <p:spPr>
          <a:xfrm>
            <a:off x="-19953" y="5504152"/>
            <a:ext cx="7266976" cy="1328737"/>
          </a:xfrm>
          <a:prstGeom prst="rect">
            <a:avLst/>
          </a:prstGeom>
          <a:solidFill>
            <a:srgbClr val="000000">
              <a:alpha val="4000"/>
            </a:srgbClr>
          </a:solidFill>
          <a:ln/>
        </p:spPr>
        <p:txBody>
          <a:bodyPr/>
          <a:lstStyle/>
          <a:p>
            <a:endParaRPr lang="en-US"/>
          </a:p>
        </p:txBody>
      </p:sp>
      <p:sp>
        <p:nvSpPr>
          <p:cNvPr id="15" name="Text 12">
            <a:extLst>
              <a:ext uri="{FF2B5EF4-FFF2-40B4-BE49-F238E27FC236}">
                <a16:creationId xmlns:a16="http://schemas.microsoft.com/office/drawing/2014/main" id="{0676935B-684F-46A4-BF15-0D5F2E2EC06F}"/>
              </a:ext>
            </a:extLst>
          </p:cNvPr>
          <p:cNvSpPr/>
          <p:nvPr/>
        </p:nvSpPr>
        <p:spPr>
          <a:xfrm>
            <a:off x="179223" y="5745004"/>
            <a:ext cx="2567847" cy="35028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Big Data Ecosystems</a:t>
            </a:r>
            <a:endParaRPr lang="en-US" sz="1700" dirty="0"/>
          </a:p>
        </p:txBody>
      </p:sp>
      <p:sp>
        <p:nvSpPr>
          <p:cNvPr id="16" name="Text 13">
            <a:extLst>
              <a:ext uri="{FF2B5EF4-FFF2-40B4-BE49-F238E27FC236}">
                <a16:creationId xmlns:a16="http://schemas.microsoft.com/office/drawing/2014/main" id="{0EFE5FB0-3D5A-4009-B138-6545F0424ED7}"/>
              </a:ext>
            </a:extLst>
          </p:cNvPr>
          <p:cNvSpPr/>
          <p:nvPr/>
        </p:nvSpPr>
        <p:spPr>
          <a:xfrm>
            <a:off x="3337942" y="5745004"/>
            <a:ext cx="3211151" cy="689852"/>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1700" dirty="0">
                <a:latin typeface="Heebo Light" pitchFamily="34" charset="0"/>
                <a:ea typeface="Heebo Light" pitchFamily="34" charset="-122"/>
                <a:cs typeface="Heebo Light" pitchFamily="34" charset="-120"/>
              </a:rPr>
              <a:t>Leverage MongoDB's flexibility in big data environments like Hadoop and Spark.</a:t>
            </a:r>
            <a:endParaRPr lang="en-US" sz="1700" dirty="0"/>
          </a:p>
        </p:txBody>
      </p:sp>
    </p:spTree>
    <p:extLst>
      <p:ext uri="{BB962C8B-B14F-4D97-AF65-F5344CB8AC3E}">
        <p14:creationId xmlns:p14="http://schemas.microsoft.com/office/powerpoint/2010/main" val="2804443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301</TotalTime>
  <Words>592</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Heebo Light</vt:lpstr>
      <vt:lpstr>Montserrat</vt:lpstr>
      <vt:lpstr>Office Theme</vt:lpstr>
      <vt:lpstr>DESIGN AND IMPLEMENT A MONGODB DATABASE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Mahalakshmi</dc:creator>
  <cp:lastModifiedBy>Mahalakshmi</cp:lastModifiedBy>
  <cp:revision>4</cp:revision>
  <dcterms:created xsi:type="dcterms:W3CDTF">2024-11-12T08:12:46Z</dcterms:created>
  <dcterms:modified xsi:type="dcterms:W3CDTF">2024-11-13T16:55:16Z</dcterms:modified>
</cp:coreProperties>
</file>

<file path=docProps/thumbnail.jpeg>
</file>